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59" r:id="rId3"/>
    <p:sldId id="261" r:id="rId4"/>
    <p:sldId id="271" r:id="rId5"/>
    <p:sldId id="262" r:id="rId6"/>
    <p:sldId id="263" r:id="rId7"/>
    <p:sldId id="272" r:id="rId8"/>
    <p:sldId id="264" r:id="rId9"/>
    <p:sldId id="265" r:id="rId10"/>
    <p:sldId id="266" r:id="rId11"/>
    <p:sldId id="267" r:id="rId12"/>
    <p:sldId id="268" r:id="rId13"/>
    <p:sldId id="269" r:id="rId14"/>
    <p:sldId id="27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41"/>
    <a:srgbClr val="008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9" d="100"/>
          <a:sy n="89" d="100"/>
        </p:scale>
        <p:origin x="1310"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38470-801B-47F6-9AFA-A19629E6094A}" type="datetimeFigureOut">
              <a:rPr lang="en-US" smtClean="0"/>
              <a:t>5/27/2016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D9A3D-2FEF-4999-A0A6-4D57086EB09D}" type="slidenum">
              <a:rPr lang="en-US" smtClean="0"/>
              <a:t>‹#›</a:t>
            </a:fld>
            <a:endParaRPr lang="en-US" dirty="0"/>
          </a:p>
        </p:txBody>
      </p:sp>
    </p:spTree>
    <p:extLst>
      <p:ext uri="{BB962C8B-B14F-4D97-AF65-F5344CB8AC3E}">
        <p14:creationId xmlns:p14="http://schemas.microsoft.com/office/powerpoint/2010/main" val="192499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9A3D-2FEF-4999-A0A6-4D57086EB09D}" type="slidenum">
              <a:rPr lang="en-US" smtClean="0"/>
              <a:t>2</a:t>
            </a:fld>
            <a:endParaRPr lang="en-US" dirty="0"/>
          </a:p>
        </p:txBody>
      </p:sp>
    </p:spTree>
    <p:extLst>
      <p:ext uri="{BB962C8B-B14F-4D97-AF65-F5344CB8AC3E}">
        <p14:creationId xmlns:p14="http://schemas.microsoft.com/office/powerpoint/2010/main" val="3743102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FB1C2E2-38E7-4EC1-A544-8229A458A952}" type="datetime1">
              <a:rPr lang="en-US" smtClean="0"/>
              <a:t>5/27/2016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166217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73128E-63BD-431E-9975-33476DCD9131}" type="datetime1">
              <a:rPr lang="en-US" smtClean="0"/>
              <a:t>5/27/2016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194086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48F70-5727-4D85-B17B-62872CE8DBA8}" type="datetime1">
              <a:rPr lang="en-US" smtClean="0"/>
              <a:t>5/27/2016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343150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81701D-9B47-484F-9912-00B19341A433}" type="datetime1">
              <a:rPr lang="en-US" smtClean="0"/>
              <a:t>5/27/2016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1057158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3F0E32-3A9D-4227-A733-D45AADE2A323}" type="datetime1">
              <a:rPr lang="en-US" smtClean="0"/>
              <a:t>5/27/2016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170753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C2A56F-9527-49DB-8ECE-7C94072DECF1}" type="datetime1">
              <a:rPr lang="en-US" smtClean="0"/>
              <a:t>5/27/2016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1705507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B90EFD-78B2-4E9E-90C2-4D955E9C1CE3}" type="datetime1">
              <a:rPr lang="en-US" smtClean="0"/>
              <a:t>5/27/2016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519549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98CDED-5DAE-419E-B9EE-9B34805F8583}" type="datetime1">
              <a:rPr lang="en-US" smtClean="0"/>
              <a:t>5/27/2016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250081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12BCC-5375-4920-87E7-04806CAA7B19}" type="datetime1">
              <a:rPr lang="en-US" smtClean="0"/>
              <a:t>5/27/2016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3555065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37DDDC-BDB7-4885-A344-770270A3052C}" type="datetime1">
              <a:rPr lang="en-US" smtClean="0"/>
              <a:t>5/27/2016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32218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382AD5-1CD9-4007-98AF-688D1D429C9E}" type="datetime1">
              <a:rPr lang="en-US" smtClean="0"/>
              <a:t>5/27/2016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4B534F3-EDBB-4952-9E24-9629D31653E6}" type="slidenum">
              <a:rPr lang="en-US" smtClean="0"/>
              <a:t>‹#›</a:t>
            </a:fld>
            <a:endParaRPr lang="en-US" dirty="0"/>
          </a:p>
        </p:txBody>
      </p:sp>
    </p:spTree>
    <p:extLst>
      <p:ext uri="{BB962C8B-B14F-4D97-AF65-F5344CB8AC3E}">
        <p14:creationId xmlns:p14="http://schemas.microsoft.com/office/powerpoint/2010/main" val="655340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0AA68-B25C-47AC-B73C-88130D348A29}" type="datetime1">
              <a:rPr lang="en-US" smtClean="0"/>
              <a:t>5/27/2016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534F3-EDBB-4952-9E24-9629D31653E6}" type="slidenum">
              <a:rPr lang="en-US" smtClean="0"/>
              <a:t>‹#›</a:t>
            </a:fld>
            <a:endParaRPr lang="en-US" dirty="0"/>
          </a:p>
        </p:txBody>
      </p:sp>
    </p:spTree>
    <p:extLst>
      <p:ext uri="{BB962C8B-B14F-4D97-AF65-F5344CB8AC3E}">
        <p14:creationId xmlns:p14="http://schemas.microsoft.com/office/powerpoint/2010/main" val="1669321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0.jpe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927" y="857250"/>
            <a:ext cx="181155" cy="51435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5" name="Picture 4"/>
          <p:cNvPicPr>
            <a:picLocks noChangeAspect="1"/>
          </p:cNvPicPr>
          <p:nvPr/>
        </p:nvPicPr>
        <p:blipFill>
          <a:blip r:embed="rId2"/>
          <a:stretch>
            <a:fillRect/>
          </a:stretch>
        </p:blipFill>
        <p:spPr>
          <a:xfrm>
            <a:off x="4143107" y="2878670"/>
            <a:ext cx="3128963" cy="2214563"/>
          </a:xfrm>
          <a:prstGeom prst="rect">
            <a:avLst/>
          </a:prstGeom>
        </p:spPr>
      </p:pic>
      <p:sp>
        <p:nvSpPr>
          <p:cNvPr id="6" name="TextBox 5"/>
          <p:cNvSpPr txBox="1"/>
          <p:nvPr/>
        </p:nvSpPr>
        <p:spPr>
          <a:xfrm>
            <a:off x="304082" y="1756024"/>
            <a:ext cx="6786833" cy="1615827"/>
          </a:xfrm>
          <a:prstGeom prst="rect">
            <a:avLst/>
          </a:prstGeom>
          <a:noFill/>
        </p:spPr>
        <p:txBody>
          <a:bodyPr wrap="square" rtlCol="0">
            <a:spAutoFit/>
          </a:bodyPr>
          <a:lstStyle/>
          <a:p>
            <a:r>
              <a:rPr lang="en-US" sz="3300" dirty="0">
                <a:solidFill>
                  <a:srgbClr val="001641"/>
                </a:solidFill>
              </a:rPr>
              <a:t>DATANAUTS</a:t>
            </a:r>
          </a:p>
          <a:p>
            <a:r>
              <a:rPr lang="en-US" sz="3300" dirty="0">
                <a:solidFill>
                  <a:srgbClr val="001641"/>
                </a:solidFill>
              </a:rPr>
              <a:t>2016 CAPSTONE SCHEMATIC REPORT</a:t>
            </a:r>
          </a:p>
          <a:p>
            <a:r>
              <a:rPr lang="en-US" sz="3300" dirty="0">
                <a:solidFill>
                  <a:srgbClr val="001641"/>
                </a:solidFill>
              </a:rPr>
              <a:t>SHARK SHARE GLOBAL</a:t>
            </a:r>
          </a:p>
        </p:txBody>
      </p:sp>
      <p:sp>
        <p:nvSpPr>
          <p:cNvPr id="8" name="Rectangle 7"/>
          <p:cNvSpPr/>
          <p:nvPr/>
        </p:nvSpPr>
        <p:spPr>
          <a:xfrm>
            <a:off x="1" y="1064284"/>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1" y="4815830"/>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p:cNvSpPr txBox="1"/>
          <p:nvPr/>
        </p:nvSpPr>
        <p:spPr>
          <a:xfrm>
            <a:off x="1" y="6488668"/>
            <a:ext cx="5426016" cy="369332"/>
          </a:xfrm>
          <a:prstGeom prst="rect">
            <a:avLst/>
          </a:prstGeom>
          <a:noFill/>
        </p:spPr>
        <p:txBody>
          <a:bodyPr wrap="square" rtlCol="0">
            <a:spAutoFit/>
          </a:bodyPr>
          <a:lstStyle/>
          <a:p>
            <a:r>
              <a:rPr lang="en-US" dirty="0" smtClean="0"/>
              <a:t>Heather Moore, Elizabeth MacCready, Molly Ostheller</a:t>
            </a:r>
            <a:endParaRPr lang="en-US" dirty="0"/>
          </a:p>
        </p:txBody>
      </p:sp>
    </p:spTree>
    <p:extLst>
      <p:ext uri="{BB962C8B-B14F-4D97-AF65-F5344CB8AC3E}">
        <p14:creationId xmlns:p14="http://schemas.microsoft.com/office/powerpoint/2010/main" val="2500767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137102"/>
            <a:ext cx="2607334" cy="415498"/>
          </a:xfrm>
          <a:prstGeom prst="rect">
            <a:avLst/>
          </a:prstGeom>
          <a:noFill/>
        </p:spPr>
        <p:txBody>
          <a:bodyPr wrap="square" rtlCol="0">
            <a:spAutoFit/>
          </a:bodyPr>
          <a:lstStyle/>
          <a:p>
            <a:r>
              <a:rPr lang="en-US" sz="2100" dirty="0">
                <a:solidFill>
                  <a:srgbClr val="0088CE"/>
                </a:solidFill>
              </a:rPr>
              <a:t>Solution - Process</a:t>
            </a: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2"/>
              </a:buBlip>
            </a:pPr>
            <a:endParaRPr lang="en-US" dirty="0"/>
          </a:p>
        </p:txBody>
      </p:sp>
      <p:sp>
        <p:nvSpPr>
          <p:cNvPr id="5" name="TextBox 4"/>
          <p:cNvSpPr txBox="1"/>
          <p:nvPr/>
        </p:nvSpPr>
        <p:spPr>
          <a:xfrm>
            <a:off x="1842260" y="968099"/>
            <a:ext cx="5024365" cy="5286062"/>
          </a:xfrm>
          <a:prstGeom prst="rect">
            <a:avLst/>
          </a:prstGeom>
          <a:noFill/>
        </p:spPr>
        <p:txBody>
          <a:bodyPr wrap="square" rtlCol="0">
            <a:spAutoFit/>
          </a:bodyPr>
          <a:lstStyle/>
          <a:p>
            <a:pPr marL="257175" indent="-257175">
              <a:buSzPct val="150000"/>
              <a:buBlip>
                <a:blip r:embed="rId3"/>
              </a:buBlip>
            </a:pPr>
            <a:r>
              <a:rPr lang="en-US" sz="1200" dirty="0" smtClean="0"/>
              <a:t>Our first step was to make an analysis of existing work from past consultants who scoped out the process, but were not selected to go forward.</a:t>
            </a:r>
          </a:p>
          <a:p>
            <a:pPr marL="257175" indent="-257175">
              <a:buSzPct val="150000"/>
              <a:buBlip>
                <a:blip r:embed="rId3"/>
              </a:buBlip>
            </a:pPr>
            <a:r>
              <a:rPr lang="en-US" sz="1200" dirty="0" smtClean="0"/>
              <a:t>We then had a series of conferences with our sponsor to determine where the previous work had been correct, where it needed improvement, and what needed to be discarded</a:t>
            </a:r>
            <a:r>
              <a:rPr lang="en-US" sz="1200" dirty="0" smtClean="0"/>
              <a:t>.</a:t>
            </a:r>
          </a:p>
          <a:p>
            <a:pPr marL="257175" indent="-257175">
              <a:buSzPct val="150000"/>
              <a:buBlip>
                <a:blip r:embed="rId3"/>
              </a:buBlip>
            </a:pPr>
            <a:r>
              <a:rPr lang="en-US" sz="1200" dirty="0" smtClean="0"/>
              <a:t>As a result of these efforts, we created a requirements analysis that laid out the expectations for what the project needed to be successful.</a:t>
            </a:r>
          </a:p>
          <a:p>
            <a:pPr marL="257175" indent="-257175">
              <a:buSzPct val="150000"/>
              <a:buBlip>
                <a:blip r:embed="rId3"/>
              </a:buBlip>
            </a:pPr>
            <a:r>
              <a:rPr lang="en-US" sz="1200" dirty="0" smtClean="0"/>
              <a:t>We proceeded from there to lay out scheduling for website creation, as well as wireframes and design documentation. While we did not have the time to do a high-fidelity prototype, we used other methods to get a clearer idea of what the sponsor wanted.</a:t>
            </a:r>
          </a:p>
          <a:p>
            <a:pPr marL="257175" indent="-257175">
              <a:buSzPct val="150000"/>
              <a:buBlip>
                <a:blip r:embed="rId3"/>
              </a:buBlip>
            </a:pPr>
            <a:r>
              <a:rPr lang="en-US" sz="1200" dirty="0" smtClean="0"/>
              <a:t>For the metadata, we also made a controlled vocabulary list that is updatable as the field of shark and ray research changes. We controlled vocabulary both in the upload process and through a series of checks in the database itself.</a:t>
            </a:r>
          </a:p>
          <a:p>
            <a:pPr marL="257175" indent="-257175">
              <a:buSzPct val="150000"/>
              <a:buBlip>
                <a:blip r:embed="rId3"/>
              </a:buBlip>
            </a:pPr>
            <a:r>
              <a:rPr lang="en-US" sz="1200" dirty="0" smtClean="0"/>
              <a:t>In order to make things as simple as possible, we mirrored broadly-used data storage techniques in the field in our data upload procedures, instead of making researchers learn a new interface.</a:t>
            </a:r>
          </a:p>
          <a:p>
            <a:pPr marL="257175" indent="-257175">
              <a:buSzPct val="150000"/>
              <a:buBlip>
                <a:blip r:embed="rId3"/>
              </a:buBlip>
            </a:pPr>
            <a:r>
              <a:rPr lang="en-US" sz="1200" dirty="0" smtClean="0"/>
              <a:t>To balance the need to settle distrust and ensure correct academic attribution, we created a multi-check process where users agree to levels of attribution prior to joining and sharing.</a:t>
            </a:r>
          </a:p>
          <a:p>
            <a:pPr marL="257175" indent="-257175">
              <a:buSzPct val="150000"/>
              <a:buBlip>
                <a:blip r:embed="rId3"/>
              </a:buBlip>
            </a:pPr>
            <a:r>
              <a:rPr lang="en-US" sz="1200" dirty="0" smtClean="0"/>
              <a:t>We test with volunteers from the shark and ray community identified through our sponsors to reinforce data, method, and design decisions.</a:t>
            </a:r>
          </a:p>
          <a:p>
            <a:pPr marL="257175" indent="-257175">
              <a:buSzPct val="150000"/>
              <a:buBlip>
                <a:blip r:embed="rId3"/>
              </a:buBlip>
            </a:pPr>
            <a:r>
              <a:rPr lang="en-US" sz="1200" dirty="0" smtClean="0"/>
              <a:t>Before launch, the project will be hosted on AWS RDB services for global distributed use, with help </a:t>
            </a:r>
            <a:r>
              <a:rPr lang="en-US" sz="1200" dirty="0" smtClean="0"/>
              <a:t>in place for the sponsor to aid growth.</a:t>
            </a:r>
            <a:endParaRPr lang="en-US" sz="1200" dirty="0" smtClean="0"/>
          </a:p>
          <a:p>
            <a:pPr marL="257175" indent="-257175">
              <a:buSzPct val="150000"/>
              <a:buBlip>
                <a:blip r:embed="rId3"/>
              </a:buBlip>
            </a:pPr>
            <a:endParaRPr lang="en-US" sz="1350" dirty="0" smtClean="0"/>
          </a:p>
        </p:txBody>
      </p:sp>
      <p:pic>
        <p:nvPicPr>
          <p:cNvPr id="12" name="Picture 11"/>
          <p:cNvPicPr>
            <a:picLocks noChangeAspect="1"/>
          </p:cNvPicPr>
          <p:nvPr/>
        </p:nvPicPr>
        <p:blipFill>
          <a:blip r:embed="rId4"/>
          <a:stretch>
            <a:fillRect/>
          </a:stretch>
        </p:blipFill>
        <p:spPr>
          <a:xfrm>
            <a:off x="6006026" y="6321140"/>
            <a:ext cx="2518913" cy="537797"/>
          </a:xfrm>
          <a:prstGeom prst="rect">
            <a:avLst/>
          </a:prstGeom>
        </p:spPr>
      </p:pic>
      <p:sp>
        <p:nvSpPr>
          <p:cNvPr id="13"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10</a:t>
            </a:r>
            <a:endParaRPr lang="en-US" dirty="0"/>
          </a:p>
        </p:txBody>
      </p:sp>
      <p:sp>
        <p:nvSpPr>
          <p:cNvPr id="15" name="Rectangle 14"/>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p:cNvSpPr/>
          <p:nvPr/>
        </p:nvSpPr>
        <p:spPr>
          <a:xfrm>
            <a:off x="-2564" y="513781"/>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95967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29" y="101882"/>
            <a:ext cx="3228221" cy="415498"/>
          </a:xfrm>
          <a:prstGeom prst="rect">
            <a:avLst/>
          </a:prstGeom>
          <a:noFill/>
        </p:spPr>
        <p:txBody>
          <a:bodyPr wrap="square" rtlCol="0">
            <a:spAutoFit/>
          </a:bodyPr>
          <a:lstStyle/>
          <a:p>
            <a:r>
              <a:rPr lang="en-US" sz="2100" dirty="0">
                <a:solidFill>
                  <a:srgbClr val="0088CE"/>
                </a:solidFill>
              </a:rPr>
              <a:t>Solution </a:t>
            </a:r>
            <a:r>
              <a:rPr lang="en-US" sz="2100" dirty="0" smtClean="0">
                <a:solidFill>
                  <a:srgbClr val="0088CE"/>
                </a:solidFill>
              </a:rPr>
              <a:t>– Notable Features</a:t>
            </a:r>
            <a:endParaRPr lang="en-US" sz="2100" dirty="0">
              <a:solidFill>
                <a:srgbClr val="0088CE"/>
              </a:solidFill>
            </a:endParaRPr>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2564" y="513781"/>
            <a:ext cx="3513514" cy="81442"/>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0" name="Group 19"/>
          <p:cNvGrpSpPr/>
          <p:nvPr/>
        </p:nvGrpSpPr>
        <p:grpSpPr>
          <a:xfrm>
            <a:off x="646981" y="1036836"/>
            <a:ext cx="7744536" cy="2392164"/>
            <a:chOff x="899132" y="756478"/>
            <a:chExt cx="7744536" cy="2392164"/>
          </a:xfrm>
        </p:grpSpPr>
        <p:sp>
          <p:nvSpPr>
            <p:cNvPr id="16" name="Shape 232"/>
            <p:cNvSpPr txBox="1"/>
            <p:nvPr/>
          </p:nvSpPr>
          <p:spPr>
            <a:xfrm>
              <a:off x="985500" y="929279"/>
              <a:ext cx="3158325" cy="1489500"/>
            </a:xfrm>
            <a:prstGeom prst="rect">
              <a:avLst/>
            </a:prstGeom>
            <a:noFill/>
            <a:ln>
              <a:noFill/>
            </a:ln>
          </p:spPr>
          <p:txBody>
            <a:bodyPr lIns="68569" tIns="68569" rIns="68569" bIns="68569" anchor="t" anchorCtr="0">
              <a:noAutofit/>
            </a:bodyPr>
            <a:lstStyle/>
            <a:p>
              <a:r>
                <a:rPr lang="en-US" sz="1600" b="1" dirty="0"/>
                <a:t>Search</a:t>
              </a:r>
            </a:p>
            <a:p>
              <a:endParaRPr sz="675" b="1" dirty="0"/>
            </a:p>
            <a:p>
              <a:r>
                <a:rPr lang="en-US" sz="1200" dirty="0"/>
                <a:t>Researchers can search for samples using multiple facets. The most commonly searched fields will be genus and species of the shark, but users can also search by ocean, institution, contributor, sex, or sample type. Search results return filtered rows that give basic information about each sample, which can be expanded to show optional fields by clicking the plus sign to the left of each row.</a:t>
              </a:r>
            </a:p>
          </p:txBody>
        </p:sp>
        <p:pic>
          <p:nvPicPr>
            <p:cNvPr id="17" name="Shape 233"/>
            <p:cNvPicPr preferRelativeResize="0"/>
            <p:nvPr/>
          </p:nvPicPr>
          <p:blipFill>
            <a:blip r:embed="rId2">
              <a:alphaModFix/>
            </a:blip>
            <a:stretch>
              <a:fillRect/>
            </a:stretch>
          </p:blipFill>
          <p:spPr>
            <a:xfrm>
              <a:off x="4265211" y="929279"/>
              <a:ext cx="4307345" cy="2042620"/>
            </a:xfrm>
            <a:prstGeom prst="rect">
              <a:avLst/>
            </a:prstGeom>
            <a:noFill/>
            <a:ln>
              <a:noFill/>
            </a:ln>
          </p:spPr>
        </p:pic>
        <p:sp>
          <p:nvSpPr>
            <p:cNvPr id="18" name="Flowchart: Alternate Process 17"/>
            <p:cNvSpPr/>
            <p:nvPr/>
          </p:nvSpPr>
          <p:spPr>
            <a:xfrm>
              <a:off x="899132" y="756478"/>
              <a:ext cx="7744536" cy="2392164"/>
            </a:xfrm>
            <a:prstGeom prst="flowChartAlternateProcess">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0" name="Group 9"/>
          <p:cNvGrpSpPr/>
          <p:nvPr/>
        </p:nvGrpSpPr>
        <p:grpSpPr>
          <a:xfrm>
            <a:off x="646981" y="3647992"/>
            <a:ext cx="7868369" cy="2392164"/>
            <a:chOff x="646981" y="3387740"/>
            <a:chExt cx="7868369" cy="2392164"/>
          </a:xfrm>
        </p:grpSpPr>
        <p:pic>
          <p:nvPicPr>
            <p:cNvPr id="14" name="Shape 230"/>
            <p:cNvPicPr preferRelativeResize="0"/>
            <p:nvPr/>
          </p:nvPicPr>
          <p:blipFill>
            <a:blip r:embed="rId3">
              <a:alphaModFix/>
            </a:blip>
            <a:stretch>
              <a:fillRect/>
            </a:stretch>
          </p:blipFill>
          <p:spPr>
            <a:xfrm>
              <a:off x="786176" y="3543509"/>
              <a:ext cx="3357649" cy="2055034"/>
            </a:xfrm>
            <a:prstGeom prst="rect">
              <a:avLst/>
            </a:prstGeom>
            <a:noFill/>
            <a:ln>
              <a:noFill/>
            </a:ln>
          </p:spPr>
        </p:pic>
        <p:sp>
          <p:nvSpPr>
            <p:cNvPr id="15" name="Shape 231"/>
            <p:cNvSpPr txBox="1"/>
            <p:nvPr/>
          </p:nvSpPr>
          <p:spPr>
            <a:xfrm>
              <a:off x="4143825" y="3429000"/>
              <a:ext cx="4371525" cy="1609650"/>
            </a:xfrm>
            <a:prstGeom prst="rect">
              <a:avLst/>
            </a:prstGeom>
            <a:noFill/>
            <a:ln>
              <a:noFill/>
            </a:ln>
          </p:spPr>
          <p:txBody>
            <a:bodyPr lIns="68569" tIns="68569" rIns="68569" bIns="68569" anchor="t" anchorCtr="0">
              <a:noAutofit/>
            </a:bodyPr>
            <a:lstStyle/>
            <a:p>
              <a:r>
                <a:rPr lang="en-US" sz="1600" b="1" dirty="0">
                  <a:solidFill>
                    <a:schemeClr val="dk1"/>
                  </a:solidFill>
                </a:rPr>
                <a:t>Upload Sheet</a:t>
              </a:r>
            </a:p>
            <a:p>
              <a:endParaRPr sz="675" b="1" dirty="0">
                <a:solidFill>
                  <a:schemeClr val="dk1"/>
                </a:solidFill>
              </a:endParaRPr>
            </a:p>
            <a:p>
              <a:r>
                <a:rPr lang="en-US" sz="1200" dirty="0">
                  <a:solidFill>
                    <a:schemeClr val="dk1"/>
                  </a:solidFill>
                </a:rPr>
                <a:t>An excel template was created  for database uploads that highlights any data violating the controlled vocabularies and checks for field validity so researchers can  simply cut and paste sample information, make a few minor spelling adjustments, and upload hundreds of samples to the database quickly and easily. </a:t>
              </a:r>
            </a:p>
            <a:p>
              <a:endParaRPr sz="825" dirty="0">
                <a:solidFill>
                  <a:schemeClr val="dk1"/>
                </a:solidFill>
              </a:endParaRPr>
            </a:p>
            <a:p>
              <a:r>
                <a:rPr lang="en-US" sz="1600" b="1" dirty="0">
                  <a:solidFill>
                    <a:schemeClr val="dk1"/>
                  </a:solidFill>
                </a:rPr>
                <a:t>Tagged Alerts</a:t>
              </a:r>
            </a:p>
            <a:p>
              <a:endParaRPr sz="825" b="1" dirty="0">
                <a:solidFill>
                  <a:schemeClr val="dk1"/>
                </a:solidFill>
              </a:endParaRPr>
            </a:p>
            <a:p>
              <a:r>
                <a:rPr lang="en-US" sz="1200" dirty="0">
                  <a:solidFill>
                    <a:schemeClr val="dk1"/>
                  </a:solidFill>
                </a:rPr>
                <a:t>Alerts about relevant samples  will display on the user’s dashboard based on </a:t>
              </a:r>
              <a:r>
                <a:rPr lang="en-US" sz="1200" dirty="0" smtClean="0">
                  <a:solidFill>
                    <a:schemeClr val="dk1"/>
                  </a:solidFill>
                </a:rPr>
                <a:t>tag words </a:t>
              </a:r>
              <a:r>
                <a:rPr lang="en-US" sz="1200" dirty="0">
                  <a:solidFill>
                    <a:schemeClr val="dk1"/>
                  </a:solidFill>
                </a:rPr>
                <a:t>selected by the user.</a:t>
              </a:r>
            </a:p>
          </p:txBody>
        </p:sp>
        <p:sp>
          <p:nvSpPr>
            <p:cNvPr id="19" name="Flowchart: Alternate Process 18"/>
            <p:cNvSpPr/>
            <p:nvPr/>
          </p:nvSpPr>
          <p:spPr>
            <a:xfrm>
              <a:off x="646981" y="3387740"/>
              <a:ext cx="7769525" cy="2392164"/>
            </a:xfrm>
            <a:prstGeom prst="flowChartAlternateProcess">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21" name="Picture 20"/>
          <p:cNvPicPr>
            <a:picLocks noChangeAspect="1"/>
          </p:cNvPicPr>
          <p:nvPr/>
        </p:nvPicPr>
        <p:blipFill>
          <a:blip r:embed="rId4"/>
          <a:stretch>
            <a:fillRect/>
          </a:stretch>
        </p:blipFill>
        <p:spPr>
          <a:xfrm>
            <a:off x="6006026" y="6321140"/>
            <a:ext cx="2518913" cy="537797"/>
          </a:xfrm>
          <a:prstGeom prst="rect">
            <a:avLst/>
          </a:prstGeom>
        </p:spPr>
      </p:pic>
      <p:sp>
        <p:nvSpPr>
          <p:cNvPr id="22"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11</a:t>
            </a:r>
            <a:endParaRPr lang="en-US" dirty="0"/>
          </a:p>
        </p:txBody>
      </p:sp>
    </p:spTree>
    <p:extLst>
      <p:ext uri="{BB962C8B-B14F-4D97-AF65-F5344CB8AC3E}">
        <p14:creationId xmlns:p14="http://schemas.microsoft.com/office/powerpoint/2010/main" val="422723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249" y="98283"/>
            <a:ext cx="2607334" cy="415498"/>
          </a:xfrm>
          <a:prstGeom prst="rect">
            <a:avLst/>
          </a:prstGeom>
          <a:noFill/>
        </p:spPr>
        <p:txBody>
          <a:bodyPr wrap="square" rtlCol="0">
            <a:spAutoFit/>
          </a:bodyPr>
          <a:lstStyle/>
          <a:p>
            <a:r>
              <a:rPr lang="en-US" sz="2100" dirty="0">
                <a:solidFill>
                  <a:srgbClr val="0088CE"/>
                </a:solidFill>
              </a:rPr>
              <a:t>Impact of Shark Share</a:t>
            </a: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2"/>
              </a:buBlip>
            </a:pPr>
            <a:endParaRPr lang="en-US" dirty="0"/>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2564" y="513781"/>
            <a:ext cx="3513514" cy="81442"/>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Shape 246"/>
          <p:cNvSpPr txBox="1"/>
          <p:nvPr/>
        </p:nvSpPr>
        <p:spPr>
          <a:xfrm>
            <a:off x="620678" y="764499"/>
            <a:ext cx="6191550" cy="4411350"/>
          </a:xfrm>
          <a:prstGeom prst="rect">
            <a:avLst/>
          </a:prstGeom>
          <a:noFill/>
          <a:ln>
            <a:noFill/>
          </a:ln>
        </p:spPr>
        <p:txBody>
          <a:bodyPr lIns="68569" tIns="68569" rIns="68569" bIns="68569" anchor="t" anchorCtr="0">
            <a:noAutofit/>
          </a:bodyPr>
          <a:lstStyle/>
          <a:p>
            <a:r>
              <a:rPr lang="en-US" sz="1200" dirty="0"/>
              <a:t>Shark Share has the potential to impact many areas of shark research.</a:t>
            </a:r>
          </a:p>
          <a:p>
            <a:endParaRPr sz="1350" dirty="0"/>
          </a:p>
          <a:p>
            <a:r>
              <a:rPr lang="en-US" sz="1600" b="1" dirty="0"/>
              <a:t>Environmental</a:t>
            </a:r>
            <a:r>
              <a:rPr lang="en-US" sz="1600" dirty="0"/>
              <a:t> </a:t>
            </a:r>
          </a:p>
          <a:p>
            <a:endParaRPr sz="675" dirty="0"/>
          </a:p>
          <a:p>
            <a:r>
              <a:rPr lang="en-US" sz="1200" dirty="0"/>
              <a:t>Sharing samples will reduce the need to harvest more sharks from the ocean to do research, as the ones that are taken can be used more efficiently. This will reduce researchers’  impact on these populations. Additionally, more efficient science can be done which should help reduce the data deficiency on many of these species at a more rapid rate.</a:t>
            </a:r>
          </a:p>
          <a:p>
            <a:endParaRPr sz="1350" dirty="0"/>
          </a:p>
          <a:p>
            <a:r>
              <a:rPr lang="en-US" sz="1600" b="1" dirty="0"/>
              <a:t>Research </a:t>
            </a:r>
          </a:p>
          <a:p>
            <a:endParaRPr sz="675" b="1" dirty="0"/>
          </a:p>
          <a:p>
            <a:r>
              <a:rPr lang="en-US" sz="1350" dirty="0"/>
              <a:t> </a:t>
            </a:r>
            <a:r>
              <a:rPr lang="en-US" sz="1200" dirty="0"/>
              <a:t>By being able to share  samples across the world, researchers will be able to do more efficient and better science because they will have much easier access to potential samples needed to test their theories. This will also serve to reduce unnecessary field work, saving many scientist significant time and money on their already tight grant budgets.</a:t>
            </a:r>
          </a:p>
          <a:p>
            <a:endParaRPr sz="1350" dirty="0"/>
          </a:p>
          <a:p>
            <a:r>
              <a:rPr lang="en-US" sz="1600" b="1" dirty="0"/>
              <a:t>Collaboration and Networks</a:t>
            </a:r>
          </a:p>
          <a:p>
            <a:endParaRPr sz="675" dirty="0"/>
          </a:p>
          <a:p>
            <a:r>
              <a:rPr lang="en-US" sz="1200" dirty="0"/>
              <a:t>New scientists and those from developing nations will be better able to grow their professional networks and gain access to connections in similar research areas that otherwise can take many years and good luck to develop.</a:t>
            </a:r>
          </a:p>
          <a:p>
            <a:endParaRPr sz="135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7657" y="1418921"/>
            <a:ext cx="1826826" cy="2747004"/>
          </a:xfrm>
          <a:prstGeom prst="rect">
            <a:avLst/>
          </a:prstGeom>
          <a:ln>
            <a:noFill/>
          </a:ln>
          <a:effectLst>
            <a:softEdge rad="11250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9464" y="4753154"/>
            <a:ext cx="2622430" cy="1966823"/>
          </a:xfrm>
          <a:prstGeom prst="rect">
            <a:avLst/>
          </a:prstGeom>
          <a:ln>
            <a:noFill/>
          </a:ln>
          <a:effectLst>
            <a:softEdge rad="112500"/>
          </a:effectLst>
        </p:spPr>
      </p:pic>
      <p:pic>
        <p:nvPicPr>
          <p:cNvPr id="16" name="Picture 15"/>
          <p:cNvPicPr>
            <a:picLocks noChangeAspect="1"/>
          </p:cNvPicPr>
          <p:nvPr/>
        </p:nvPicPr>
        <p:blipFill>
          <a:blip r:embed="rId5"/>
          <a:stretch>
            <a:fillRect/>
          </a:stretch>
        </p:blipFill>
        <p:spPr>
          <a:xfrm>
            <a:off x="6006026" y="6321140"/>
            <a:ext cx="2518913" cy="537797"/>
          </a:xfrm>
          <a:prstGeom prst="rect">
            <a:avLst/>
          </a:prstGeom>
        </p:spPr>
      </p:pic>
      <p:sp>
        <p:nvSpPr>
          <p:cNvPr id="17"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12</a:t>
            </a:r>
            <a:endParaRPr lang="en-US" dirty="0"/>
          </a:p>
        </p:txBody>
      </p:sp>
    </p:spTree>
    <p:extLst>
      <p:ext uri="{BB962C8B-B14F-4D97-AF65-F5344CB8AC3E}">
        <p14:creationId xmlns:p14="http://schemas.microsoft.com/office/powerpoint/2010/main" val="375395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49142"/>
            <a:ext cx="2607334" cy="415498"/>
          </a:xfrm>
          <a:prstGeom prst="rect">
            <a:avLst/>
          </a:prstGeom>
          <a:noFill/>
        </p:spPr>
        <p:txBody>
          <a:bodyPr wrap="square" rtlCol="0">
            <a:spAutoFit/>
          </a:bodyPr>
          <a:lstStyle/>
          <a:p>
            <a:r>
              <a:rPr lang="en-US" sz="2100" dirty="0">
                <a:solidFill>
                  <a:srgbClr val="0088CE"/>
                </a:solidFill>
              </a:rPr>
              <a:t>Next Steps</a:t>
            </a:r>
          </a:p>
        </p:txBody>
      </p:sp>
      <p:sp>
        <p:nvSpPr>
          <p:cNvPr id="5" name="TextBox 4"/>
          <p:cNvSpPr txBox="1"/>
          <p:nvPr/>
        </p:nvSpPr>
        <p:spPr>
          <a:xfrm>
            <a:off x="526426" y="1305341"/>
            <a:ext cx="4727275" cy="4247317"/>
          </a:xfrm>
          <a:prstGeom prst="rect">
            <a:avLst/>
          </a:prstGeom>
          <a:noFill/>
        </p:spPr>
        <p:txBody>
          <a:bodyPr wrap="square" rtlCol="0">
            <a:spAutoFit/>
          </a:bodyPr>
          <a:lstStyle/>
          <a:p>
            <a:pPr marL="257175" indent="-257175">
              <a:buSzPct val="150000"/>
              <a:buBlip>
                <a:blip r:embed="rId2"/>
              </a:buBlip>
            </a:pPr>
            <a:r>
              <a:rPr lang="en-US" sz="1350" dirty="0" smtClean="0"/>
              <a:t>Shark Share Global goes live in July 2016 at the American Elasmobranch Society’s yearly conference in New Orleans, LA.</a:t>
            </a:r>
          </a:p>
          <a:p>
            <a:pPr marL="257175" indent="-257175">
              <a:buSzPct val="150000"/>
              <a:buBlip>
                <a:blip r:embed="rId2"/>
              </a:buBlip>
            </a:pPr>
            <a:r>
              <a:rPr lang="en-US" sz="1350" dirty="0" smtClean="0"/>
              <a:t>The Datanauts will transition the site over at the beginning of July prior to this event. The work completed after graduation will be compensated with a stipend from funding through the sponsor</a:t>
            </a:r>
            <a:r>
              <a:rPr lang="en-US" sz="1350" dirty="0" smtClean="0"/>
              <a:t>.</a:t>
            </a:r>
          </a:p>
          <a:p>
            <a:pPr marL="257175" indent="-257175">
              <a:buSzPct val="150000"/>
              <a:buBlip>
                <a:blip r:embed="rId2"/>
              </a:buBlip>
            </a:pPr>
            <a:r>
              <a:rPr lang="en-US" sz="1350" dirty="0" smtClean="0"/>
              <a:t>Shark Share Global will continue to mount their social media campaign to gain wider awareness, and tap sponsors of their own that have been waiting for the service for some time.</a:t>
            </a:r>
          </a:p>
          <a:p>
            <a:pPr marL="257175" indent="-257175">
              <a:buSzPct val="150000"/>
              <a:buBlip>
                <a:blip r:embed="rId2"/>
              </a:buBlip>
            </a:pPr>
            <a:r>
              <a:rPr lang="en-US" sz="1350" dirty="0" smtClean="0"/>
              <a:t>Shark Share Global will also promote the product at several further conferences throughout the summer, and at other events over the next year.</a:t>
            </a:r>
          </a:p>
          <a:p>
            <a:pPr marL="257175" indent="-257175">
              <a:buSzPct val="150000"/>
              <a:buBlip>
                <a:blip r:embed="rId2"/>
              </a:buBlip>
            </a:pPr>
            <a:r>
              <a:rPr lang="en-US" sz="1350" dirty="0" smtClean="0"/>
              <a:t>In the future, features provided by AWS’ Elastic Beanstalk, as well as further recommendations by the Datanauts team, will guide the technological development and growth of the product as, we hope, it grows </a:t>
            </a:r>
            <a:r>
              <a:rPr lang="en-US" sz="1350" dirty="0" smtClean="0"/>
              <a:t>ever larger. This includes either scaling up in size or moving to another service that allows for greater discounting to NGOs as they expand to larger data storage needs.</a:t>
            </a:r>
            <a:endParaRPr lang="en-US" sz="1350" dirty="0"/>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2564" y="513781"/>
            <a:ext cx="3513514" cy="81442"/>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7397" y="903143"/>
            <a:ext cx="2962001" cy="1952933"/>
          </a:xfrm>
          <a:prstGeom prst="rect">
            <a:avLst/>
          </a:prstGeom>
          <a:ln>
            <a:noFill/>
          </a:ln>
          <a:effectLst>
            <a:softEdge rad="112500"/>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7397" y="2856076"/>
            <a:ext cx="2956930" cy="3104776"/>
          </a:xfrm>
          <a:prstGeom prst="rect">
            <a:avLst/>
          </a:prstGeom>
          <a:ln>
            <a:noFill/>
          </a:ln>
          <a:effectLst>
            <a:softEdge rad="112500"/>
          </a:effectLst>
        </p:spPr>
      </p:pic>
      <p:pic>
        <p:nvPicPr>
          <p:cNvPr id="15" name="Picture 14"/>
          <p:cNvPicPr>
            <a:picLocks noChangeAspect="1"/>
          </p:cNvPicPr>
          <p:nvPr/>
        </p:nvPicPr>
        <p:blipFill>
          <a:blip r:embed="rId5"/>
          <a:stretch>
            <a:fillRect/>
          </a:stretch>
        </p:blipFill>
        <p:spPr>
          <a:xfrm>
            <a:off x="6006026" y="6321140"/>
            <a:ext cx="2518913" cy="537797"/>
          </a:xfrm>
          <a:prstGeom prst="rect">
            <a:avLst/>
          </a:prstGeom>
        </p:spPr>
      </p:pic>
      <p:sp>
        <p:nvSpPr>
          <p:cNvPr id="16"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13</a:t>
            </a:r>
            <a:endParaRPr lang="en-US" dirty="0"/>
          </a:p>
        </p:txBody>
      </p:sp>
    </p:spTree>
    <p:extLst>
      <p:ext uri="{BB962C8B-B14F-4D97-AF65-F5344CB8AC3E}">
        <p14:creationId xmlns:p14="http://schemas.microsoft.com/office/powerpoint/2010/main" val="2584325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081" y="98283"/>
            <a:ext cx="2607334" cy="415498"/>
          </a:xfrm>
          <a:prstGeom prst="rect">
            <a:avLst/>
          </a:prstGeom>
          <a:noFill/>
        </p:spPr>
        <p:txBody>
          <a:bodyPr wrap="square" rtlCol="0">
            <a:spAutoFit/>
          </a:bodyPr>
          <a:lstStyle/>
          <a:p>
            <a:r>
              <a:rPr lang="en-US" sz="2100" dirty="0">
                <a:solidFill>
                  <a:srgbClr val="0088CE"/>
                </a:solidFill>
              </a:rPr>
              <a:t>Conclusion</a:t>
            </a: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2"/>
              </a:buBlip>
            </a:pPr>
            <a:endParaRPr lang="en-US" dirty="0"/>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2564" y="513781"/>
            <a:ext cx="3513514" cy="81442"/>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Rectangle 5"/>
          <p:cNvSpPr/>
          <p:nvPr/>
        </p:nvSpPr>
        <p:spPr>
          <a:xfrm>
            <a:off x="1274329" y="1298611"/>
            <a:ext cx="6392174" cy="2308324"/>
          </a:xfrm>
          <a:prstGeom prst="rect">
            <a:avLst/>
          </a:prstGeom>
        </p:spPr>
        <p:txBody>
          <a:bodyPr wrap="square">
            <a:spAutoFit/>
          </a:bodyPr>
          <a:lstStyle/>
          <a:p>
            <a:r>
              <a:rPr lang="en-US" dirty="0">
                <a:solidFill>
                  <a:srgbClr val="000000"/>
                </a:solidFill>
              </a:rPr>
              <a:t>In summary, Shark Share is a global platform to facilitate sample sharing and collaboration between shark researchers. It was designed to scale easily and have good performance and speed at a global level. It is also cost-effective and low maintenance so it can be maintained by Shark Share with minimal IT assistance. With this solution we hope to support increased research efficiency, lower harvesting  impact on shark populations, and foster greater collaboration among new and established researchers.</a:t>
            </a:r>
            <a:endParaRPr lang="en-US"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6354"/>
          <a:stretch/>
        </p:blipFill>
        <p:spPr>
          <a:xfrm>
            <a:off x="2504895" y="3727245"/>
            <a:ext cx="3931043" cy="2230459"/>
          </a:xfrm>
          <a:prstGeom prst="rect">
            <a:avLst/>
          </a:prstGeom>
          <a:ln>
            <a:noFill/>
          </a:ln>
          <a:effectLst>
            <a:softEdge rad="112500"/>
          </a:effectLst>
        </p:spPr>
      </p:pic>
      <p:sp>
        <p:nvSpPr>
          <p:cNvPr id="15" name="Rectangle 14"/>
          <p:cNvSpPr/>
          <p:nvPr/>
        </p:nvSpPr>
        <p:spPr>
          <a:xfrm>
            <a:off x="375249" y="6280919"/>
            <a:ext cx="8658764" cy="577081"/>
          </a:xfrm>
          <a:prstGeom prst="rect">
            <a:avLst/>
          </a:prstGeom>
        </p:spPr>
        <p:txBody>
          <a:bodyPr wrap="square">
            <a:spAutoFit/>
          </a:bodyPr>
          <a:lstStyle/>
          <a:p>
            <a:r>
              <a:rPr lang="en-US" sz="1050" dirty="0">
                <a:solidFill>
                  <a:schemeClr val="bg2">
                    <a:lumMod val="10000"/>
                  </a:schemeClr>
                </a:solidFill>
              </a:rPr>
              <a:t>Photo </a:t>
            </a:r>
            <a:r>
              <a:rPr lang="en-US" sz="1050" dirty="0" smtClean="0">
                <a:solidFill>
                  <a:schemeClr val="bg2">
                    <a:lumMod val="10000"/>
                  </a:schemeClr>
                </a:solidFill>
              </a:rPr>
              <a:t>Credit [all photos]: </a:t>
            </a:r>
            <a:r>
              <a:rPr lang="en-US" sz="1050" dirty="0">
                <a:solidFill>
                  <a:schemeClr val="bg2">
                    <a:lumMod val="10000"/>
                  </a:schemeClr>
                </a:solidFill>
              </a:rPr>
              <a:t>Green, M. and Meyer, L. </a:t>
            </a:r>
            <a:r>
              <a:rPr lang="en-US" sz="1050" i="1" dirty="0">
                <a:solidFill>
                  <a:schemeClr val="bg2">
                    <a:lumMod val="10000"/>
                  </a:schemeClr>
                </a:solidFill>
              </a:rPr>
              <a:t>Shark Share Global, sharkshareglobal.org accessed: 5/14/2016, Problem Statistics: </a:t>
            </a:r>
            <a:r>
              <a:rPr lang="en-US" sz="1050" dirty="0">
                <a:solidFill>
                  <a:schemeClr val="bg2">
                    <a:lumMod val="10000"/>
                  </a:schemeClr>
                </a:solidFill>
              </a:rPr>
              <a:t>47% of sharks and rays are at risk: Dulvy, Nicholas K., et al. "Extinction risk and conservation of the world’s sharks and rays." Elife 3 (2014): e00590.</a:t>
            </a:r>
            <a:r>
              <a:rPr lang="en-US" sz="1050" i="1" dirty="0">
                <a:solidFill>
                  <a:schemeClr val="bg2">
                    <a:lumMod val="10000"/>
                  </a:schemeClr>
                </a:solidFill>
              </a:rPr>
              <a:t>. </a:t>
            </a:r>
            <a:r>
              <a:rPr lang="en-US" sz="1050" dirty="0">
                <a:solidFill>
                  <a:schemeClr val="bg2">
                    <a:lumMod val="10000"/>
                  </a:schemeClr>
                </a:solidFill>
              </a:rPr>
              <a:t>Our Sponsor Graphics courtesy of: saveourseas.com/projects/shark-share</a:t>
            </a:r>
            <a:endParaRPr lang="en-US" sz="1050" dirty="0">
              <a:solidFill>
                <a:schemeClr val="bg2">
                  <a:lumMod val="10000"/>
                </a:schemeClr>
              </a:solidFill>
            </a:endParaRPr>
          </a:p>
        </p:txBody>
      </p:sp>
    </p:spTree>
    <p:extLst>
      <p:ext uri="{BB962C8B-B14F-4D97-AF65-F5344CB8AC3E}">
        <p14:creationId xmlns:p14="http://schemas.microsoft.com/office/powerpoint/2010/main" val="392358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927" y="857250"/>
            <a:ext cx="181155" cy="51435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p:nvSpPr>
        <p:spPr>
          <a:xfrm>
            <a:off x="1" y="1064284"/>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0" y="5582840"/>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Picture 6"/>
          <p:cNvPicPr>
            <a:picLocks noChangeAspect="1"/>
          </p:cNvPicPr>
          <p:nvPr/>
        </p:nvPicPr>
        <p:blipFill>
          <a:blip r:embed="rId3"/>
          <a:stretch>
            <a:fillRect/>
          </a:stretch>
        </p:blipFill>
        <p:spPr>
          <a:xfrm>
            <a:off x="6006026" y="6321140"/>
            <a:ext cx="2518913" cy="537797"/>
          </a:xfrm>
          <a:prstGeom prst="rect">
            <a:avLst/>
          </a:prstGeom>
        </p:spPr>
      </p:pic>
      <p:sp>
        <p:nvSpPr>
          <p:cNvPr id="3" name="Rectangle 2"/>
          <p:cNvSpPr/>
          <p:nvPr/>
        </p:nvSpPr>
        <p:spPr>
          <a:xfrm>
            <a:off x="4123427" y="1534338"/>
            <a:ext cx="4572000" cy="2982291"/>
          </a:xfrm>
          <a:prstGeom prst="rect">
            <a:avLst/>
          </a:prstGeom>
        </p:spPr>
        <p:txBody>
          <a:bodyPr>
            <a:spAutoFit/>
          </a:bodyPr>
          <a:lstStyle/>
          <a:p>
            <a:pPr algn="just">
              <a:lnSpc>
                <a:spcPct val="107000"/>
              </a:lnSpc>
              <a:spcAft>
                <a:spcPts val="600"/>
              </a:spcAft>
            </a:pPr>
            <a:r>
              <a:rPr lang="en-US" sz="1350" dirty="0">
                <a:latin typeface="Calibri" panose="020F0502020204030204" pitchFamily="34" charset="0"/>
                <a:ea typeface="Calibri" panose="020F0502020204030204" pitchFamily="34" charset="0"/>
                <a:cs typeface="Times New Roman" panose="02020603050405020304" pitchFamily="18" charset="0"/>
              </a:rPr>
              <a:t>Sharks are enormously important to our ecosystem, yet poorly understood. Researchers seek to understand and study them but are hampered by siloing, wasted research opportunities, and underdeveloped collaborative networks. Shark Share Global is a website and database that facilitates sample sharing and collaboration between researchers around the world. It is custom-built to encompass the needs of researchers- bringing the technology solution as close to their existing processes of sample cataloguing as possible- to ensure a low barrier to adoption. Open only to accredited shark and ray researchers, it is a simple, elegant solution to a sprawling problem, introducing a formal research collaborative tool where none have existed before. </a:t>
            </a:r>
          </a:p>
        </p:txBody>
      </p:sp>
      <p:sp>
        <p:nvSpPr>
          <p:cNvPr id="4" name="TextBox 3"/>
          <p:cNvSpPr txBox="1"/>
          <p:nvPr/>
        </p:nvSpPr>
        <p:spPr>
          <a:xfrm>
            <a:off x="304082" y="1141922"/>
            <a:ext cx="2607333" cy="415498"/>
          </a:xfrm>
          <a:prstGeom prst="rect">
            <a:avLst/>
          </a:prstGeom>
          <a:noFill/>
        </p:spPr>
        <p:txBody>
          <a:bodyPr wrap="square" rtlCol="0">
            <a:spAutoFit/>
          </a:bodyPr>
          <a:lstStyle/>
          <a:p>
            <a:r>
              <a:rPr lang="en-US" sz="2100" dirty="0">
                <a:solidFill>
                  <a:srgbClr val="0088CE"/>
                </a:solidFill>
              </a:rPr>
              <a:t>Table of Contents</a:t>
            </a: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4"/>
              </a:buBlip>
            </a:pPr>
            <a:endParaRPr lang="en-US" dirty="0"/>
          </a:p>
        </p:txBody>
      </p:sp>
      <p:sp>
        <p:nvSpPr>
          <p:cNvPr id="12" name="TextBox 11"/>
          <p:cNvSpPr txBox="1"/>
          <p:nvPr/>
        </p:nvSpPr>
        <p:spPr>
          <a:xfrm>
            <a:off x="4123427" y="1141922"/>
            <a:ext cx="1222794" cy="415498"/>
          </a:xfrm>
          <a:prstGeom prst="rect">
            <a:avLst/>
          </a:prstGeom>
          <a:noFill/>
        </p:spPr>
        <p:txBody>
          <a:bodyPr wrap="square" rtlCol="0">
            <a:spAutoFit/>
          </a:bodyPr>
          <a:lstStyle/>
          <a:p>
            <a:r>
              <a:rPr lang="en-US" sz="2100" dirty="0">
                <a:solidFill>
                  <a:srgbClr val="0088CE"/>
                </a:solidFill>
              </a:rPr>
              <a:t>Abstract:</a:t>
            </a:r>
          </a:p>
        </p:txBody>
      </p:sp>
      <p:sp>
        <p:nvSpPr>
          <p:cNvPr id="13" name="TextBox 12"/>
          <p:cNvSpPr txBox="1"/>
          <p:nvPr/>
        </p:nvSpPr>
        <p:spPr>
          <a:xfrm>
            <a:off x="375250" y="1611976"/>
            <a:ext cx="2484407" cy="3831818"/>
          </a:xfrm>
          <a:prstGeom prst="rect">
            <a:avLst/>
          </a:prstGeom>
          <a:noFill/>
        </p:spPr>
        <p:txBody>
          <a:bodyPr wrap="square" rtlCol="0">
            <a:spAutoFit/>
          </a:bodyPr>
          <a:lstStyle/>
          <a:p>
            <a:pPr marL="214313" indent="-214313">
              <a:lnSpc>
                <a:spcPct val="150000"/>
              </a:lnSpc>
              <a:buSzPct val="120000"/>
              <a:buBlip>
                <a:blip r:embed="rId4"/>
              </a:buBlip>
            </a:pPr>
            <a:r>
              <a:rPr lang="en-US" sz="1350" dirty="0"/>
              <a:t>Abstract</a:t>
            </a:r>
          </a:p>
          <a:p>
            <a:pPr marL="214313" indent="-214313">
              <a:lnSpc>
                <a:spcPct val="150000"/>
              </a:lnSpc>
              <a:buSzPct val="120000"/>
              <a:buBlip>
                <a:blip r:embed="rId4"/>
              </a:buBlip>
            </a:pPr>
            <a:r>
              <a:rPr lang="en-US" sz="1350" dirty="0"/>
              <a:t>Table of Contents</a:t>
            </a:r>
          </a:p>
          <a:p>
            <a:pPr marL="214313" indent="-214313">
              <a:lnSpc>
                <a:spcPct val="150000"/>
              </a:lnSpc>
              <a:buSzPct val="120000"/>
              <a:buBlip>
                <a:blip r:embed="rId4"/>
              </a:buBlip>
            </a:pPr>
            <a:r>
              <a:rPr lang="en-US" sz="1350" dirty="0"/>
              <a:t>Who is Shark Share?</a:t>
            </a:r>
          </a:p>
          <a:p>
            <a:pPr marL="214313" indent="-214313">
              <a:lnSpc>
                <a:spcPct val="150000"/>
              </a:lnSpc>
              <a:buSzPct val="120000"/>
              <a:buBlip>
                <a:blip r:embed="rId4"/>
              </a:buBlip>
            </a:pPr>
            <a:r>
              <a:rPr lang="en-US" sz="1350" dirty="0"/>
              <a:t>What is the problem?</a:t>
            </a:r>
          </a:p>
          <a:p>
            <a:pPr marL="214313" indent="-214313">
              <a:lnSpc>
                <a:spcPct val="150000"/>
              </a:lnSpc>
              <a:buSzPct val="120000"/>
              <a:buBlip>
                <a:blip r:embed="rId4"/>
              </a:buBlip>
            </a:pPr>
            <a:r>
              <a:rPr lang="en-US" sz="1350" dirty="0"/>
              <a:t>Requirements Analysis</a:t>
            </a:r>
          </a:p>
          <a:p>
            <a:pPr marL="214313" indent="-214313">
              <a:lnSpc>
                <a:spcPct val="150000"/>
              </a:lnSpc>
              <a:buSzPct val="120000"/>
              <a:buBlip>
                <a:blip r:embed="rId4"/>
              </a:buBlip>
            </a:pPr>
            <a:r>
              <a:rPr lang="en-US" sz="1350" dirty="0"/>
              <a:t>Solution – Technical</a:t>
            </a:r>
          </a:p>
          <a:p>
            <a:pPr marL="214313" indent="-214313">
              <a:lnSpc>
                <a:spcPct val="150000"/>
              </a:lnSpc>
              <a:buSzPct val="120000"/>
              <a:buBlip>
                <a:blip r:embed="rId4"/>
              </a:buBlip>
            </a:pPr>
            <a:r>
              <a:rPr lang="en-US" sz="1350" dirty="0"/>
              <a:t>Solution – Design</a:t>
            </a:r>
          </a:p>
          <a:p>
            <a:pPr marL="214313" indent="-214313">
              <a:lnSpc>
                <a:spcPct val="150000"/>
              </a:lnSpc>
              <a:buSzPct val="120000"/>
              <a:buBlip>
                <a:blip r:embed="rId4"/>
              </a:buBlip>
            </a:pPr>
            <a:r>
              <a:rPr lang="en-US" sz="1350" dirty="0"/>
              <a:t>Solution – Process</a:t>
            </a:r>
          </a:p>
          <a:p>
            <a:pPr marL="214313" indent="-214313">
              <a:lnSpc>
                <a:spcPct val="150000"/>
              </a:lnSpc>
              <a:buSzPct val="120000"/>
              <a:buBlip>
                <a:blip r:embed="rId4"/>
              </a:buBlip>
            </a:pPr>
            <a:r>
              <a:rPr lang="en-US" sz="1350" dirty="0"/>
              <a:t>Solution – Results</a:t>
            </a:r>
          </a:p>
          <a:p>
            <a:pPr marL="214313" indent="-214313">
              <a:lnSpc>
                <a:spcPct val="150000"/>
              </a:lnSpc>
              <a:buSzPct val="120000"/>
              <a:buBlip>
                <a:blip r:embed="rId4"/>
              </a:buBlip>
            </a:pPr>
            <a:r>
              <a:rPr lang="en-US" sz="1350" dirty="0"/>
              <a:t>Impact of Shark Share Global</a:t>
            </a:r>
          </a:p>
          <a:p>
            <a:pPr marL="214313" indent="-214313">
              <a:lnSpc>
                <a:spcPct val="150000"/>
              </a:lnSpc>
              <a:buSzPct val="120000"/>
              <a:buBlip>
                <a:blip r:embed="rId4"/>
              </a:buBlip>
            </a:pPr>
            <a:r>
              <a:rPr lang="en-US" sz="1350" dirty="0"/>
              <a:t>Next Steps</a:t>
            </a:r>
          </a:p>
          <a:p>
            <a:pPr marL="214313" indent="-214313">
              <a:lnSpc>
                <a:spcPct val="150000"/>
              </a:lnSpc>
              <a:buSzPct val="120000"/>
              <a:buBlip>
                <a:blip r:embed="rId4"/>
              </a:buBlip>
            </a:pPr>
            <a:r>
              <a:rPr lang="en-US" sz="1350" dirty="0"/>
              <a:t>Conclusion</a:t>
            </a:r>
          </a:p>
        </p:txBody>
      </p:sp>
      <p:sp>
        <p:nvSpPr>
          <p:cNvPr id="5" name="Slide Number Placeholder 4"/>
          <p:cNvSpPr>
            <a:spLocks noGrp="1"/>
          </p:cNvSpPr>
          <p:nvPr>
            <p:ph type="sldNum" sz="quarter" idx="12"/>
          </p:nvPr>
        </p:nvSpPr>
        <p:spPr>
          <a:xfrm>
            <a:off x="6707025" y="6453116"/>
            <a:ext cx="2057400" cy="273844"/>
          </a:xfrm>
        </p:spPr>
        <p:txBody>
          <a:bodyPr/>
          <a:lstStyle/>
          <a:p>
            <a:fld id="{44B534F3-EDBB-4952-9E24-9629D31653E6}" type="slidenum">
              <a:rPr lang="en-US" smtClean="0"/>
              <a:t>2</a:t>
            </a:fld>
            <a:endParaRPr lang="en-US" dirty="0"/>
          </a:p>
        </p:txBody>
      </p:sp>
    </p:spTree>
    <p:extLst>
      <p:ext uri="{BB962C8B-B14F-4D97-AF65-F5344CB8AC3E}">
        <p14:creationId xmlns:p14="http://schemas.microsoft.com/office/powerpoint/2010/main" val="43141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2564" y="513781"/>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Box 3"/>
          <p:cNvSpPr txBox="1"/>
          <p:nvPr/>
        </p:nvSpPr>
        <p:spPr>
          <a:xfrm>
            <a:off x="313013" y="122111"/>
            <a:ext cx="2607333" cy="415498"/>
          </a:xfrm>
          <a:prstGeom prst="rect">
            <a:avLst/>
          </a:prstGeom>
          <a:noFill/>
        </p:spPr>
        <p:txBody>
          <a:bodyPr wrap="square" rtlCol="0">
            <a:spAutoFit/>
          </a:bodyPr>
          <a:lstStyle/>
          <a:p>
            <a:r>
              <a:rPr lang="en-US" sz="2100" dirty="0">
                <a:solidFill>
                  <a:srgbClr val="0088CE"/>
                </a:solidFill>
              </a:rPr>
              <a:t>Who is Shark Share?</a:t>
            </a:r>
          </a:p>
        </p:txBody>
      </p:sp>
      <p:pic>
        <p:nvPicPr>
          <p:cNvPr id="14" name="Picture 13"/>
          <p:cNvPicPr>
            <a:picLocks noChangeAspect="1"/>
          </p:cNvPicPr>
          <p:nvPr/>
        </p:nvPicPr>
        <p:blipFill>
          <a:blip r:embed="rId2"/>
          <a:stretch>
            <a:fillRect/>
          </a:stretch>
        </p:blipFill>
        <p:spPr>
          <a:xfrm>
            <a:off x="335823" y="703384"/>
            <a:ext cx="2484407" cy="1758370"/>
          </a:xfrm>
          <a:prstGeom prst="rect">
            <a:avLst/>
          </a:prstGeom>
        </p:spPr>
      </p:pic>
      <p:grpSp>
        <p:nvGrpSpPr>
          <p:cNvPr id="15" name="Group 14"/>
          <p:cNvGrpSpPr/>
          <p:nvPr/>
        </p:nvGrpSpPr>
        <p:grpSpPr>
          <a:xfrm>
            <a:off x="5949204" y="122110"/>
            <a:ext cx="3104910" cy="5615325"/>
            <a:chOff x="4232635" y="641173"/>
            <a:chExt cx="4139880" cy="3876681"/>
          </a:xfrm>
        </p:grpSpPr>
        <p:sp>
          <p:nvSpPr>
            <p:cNvPr id="5" name="TextBox 4"/>
            <p:cNvSpPr txBox="1"/>
            <p:nvPr/>
          </p:nvSpPr>
          <p:spPr>
            <a:xfrm>
              <a:off x="4288307" y="1068728"/>
              <a:ext cx="4028536" cy="1986700"/>
            </a:xfrm>
            <a:prstGeom prst="rect">
              <a:avLst/>
            </a:prstGeom>
            <a:noFill/>
          </p:spPr>
          <p:txBody>
            <a:bodyPr wrap="square" rtlCol="0">
              <a:spAutoFit/>
            </a:bodyPr>
            <a:lstStyle/>
            <a:p>
              <a:pPr marL="257175" indent="-257175">
                <a:buSzPct val="150000"/>
                <a:buBlip>
                  <a:blip r:embed="rId3"/>
                </a:buBlip>
              </a:pPr>
              <a:r>
                <a:rPr lang="en-US" sz="1350" dirty="0"/>
                <a:t>Shark Share Global was founded by Madeline Green and Lauren Meyer, </a:t>
              </a:r>
              <a:r>
                <a:rPr lang="en-US" sz="1350" dirty="0" smtClean="0"/>
                <a:t>both PhD students. </a:t>
              </a:r>
              <a:r>
                <a:rPr lang="en-US" sz="1400" dirty="0">
                  <a:latin typeface="Calibri" panose="020F0502020204030204" pitchFamily="34" charset="0"/>
                  <a:ea typeface="Calibri" panose="020F0502020204030204" pitchFamily="34" charset="0"/>
                  <a:cs typeface="Times New Roman" panose="02020603050405020304" pitchFamily="18" charset="0"/>
                </a:rPr>
                <a:t>Lauren </a:t>
              </a:r>
              <a:r>
                <a:rPr lang="en-US" sz="1400" dirty="0" smtClean="0">
                  <a:latin typeface="Calibri" panose="020F0502020204030204" pitchFamily="34" charset="0"/>
                  <a:ea typeface="Calibri" panose="020F0502020204030204" pitchFamily="34" charset="0"/>
                  <a:cs typeface="Times New Roman" panose="02020603050405020304" pitchFamily="18" charset="0"/>
                </a:rPr>
                <a:t>is an </a:t>
              </a:r>
              <a:r>
                <a:rPr lang="en-US" sz="1400" dirty="0">
                  <a:latin typeface="Calibri" panose="020F0502020204030204" pitchFamily="34" charset="0"/>
                  <a:ea typeface="Calibri" panose="020F0502020204030204" pitchFamily="34" charset="0"/>
                  <a:cs typeface="Times New Roman" panose="02020603050405020304" pitchFamily="18" charset="0"/>
                </a:rPr>
                <a:t>ecotoxicologist at Flinders University, and </a:t>
              </a:r>
              <a:r>
                <a:rPr lang="en-US" sz="1400" dirty="0" smtClean="0">
                  <a:latin typeface="Calibri" panose="020F0502020204030204" pitchFamily="34" charset="0"/>
                  <a:ea typeface="Calibri" panose="020F0502020204030204" pitchFamily="34" charset="0"/>
                  <a:cs typeface="Times New Roman" panose="02020603050405020304" pitchFamily="18" charset="0"/>
                </a:rPr>
                <a:t>Madeline is </a:t>
              </a:r>
              <a:r>
                <a:rPr lang="en-US" sz="1400" dirty="0">
                  <a:latin typeface="Calibri" panose="020F0502020204030204" pitchFamily="34" charset="0"/>
                  <a:ea typeface="Calibri" panose="020F0502020204030204" pitchFamily="34" charset="0"/>
                  <a:cs typeface="Times New Roman" panose="02020603050405020304" pitchFamily="18" charset="0"/>
                </a:rPr>
                <a:t>a shark geneticist at University of Tasmania.  Both founders are located in South Australia- as is Shark </a:t>
              </a:r>
              <a:r>
                <a:rPr lang="en-US" sz="1400" dirty="0" smtClean="0">
                  <a:latin typeface="Calibri" panose="020F0502020204030204" pitchFamily="34" charset="0"/>
                  <a:ea typeface="Calibri" panose="020F0502020204030204" pitchFamily="34" charset="0"/>
                  <a:cs typeface="Times New Roman" panose="02020603050405020304" pitchFamily="18" charset="0"/>
                </a:rPr>
                <a:t>Share.</a:t>
              </a:r>
            </a:p>
            <a:p>
              <a:pPr marL="257175" indent="-257175">
                <a:buSzPct val="150000"/>
                <a:buBlip>
                  <a:blip r:embed="rId3"/>
                </a:buBlip>
              </a:pPr>
              <a:r>
                <a:rPr lang="en-US" sz="1400" dirty="0" smtClean="0">
                  <a:latin typeface="Calibri" panose="020F0502020204030204" pitchFamily="34" charset="0"/>
                  <a:cs typeface="Times New Roman" panose="02020603050405020304" pitchFamily="18" charset="0"/>
                </a:rPr>
                <a:t>Madeline and Lauren created Shark Share Global in order to address pressing problems facing shark and ray research collaboration.</a:t>
              </a:r>
              <a:endParaRPr lang="en-US" sz="1350" dirty="0"/>
            </a:p>
          </p:txBody>
        </p:sp>
        <p:sp>
          <p:nvSpPr>
            <p:cNvPr id="10" name="Rounded Rectangle 9"/>
            <p:cNvSpPr/>
            <p:nvPr/>
          </p:nvSpPr>
          <p:spPr>
            <a:xfrm>
              <a:off x="4232635" y="641173"/>
              <a:ext cx="4139880" cy="3876681"/>
            </a:xfrm>
            <a:prstGeom prst="roundRect">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TextBox 12"/>
            <p:cNvSpPr txBox="1"/>
            <p:nvPr/>
          </p:nvSpPr>
          <p:spPr>
            <a:xfrm>
              <a:off x="4703975" y="748896"/>
              <a:ext cx="3091429" cy="430887"/>
            </a:xfrm>
            <a:prstGeom prst="rect">
              <a:avLst/>
            </a:prstGeom>
            <a:noFill/>
          </p:spPr>
          <p:txBody>
            <a:bodyPr wrap="square" rtlCol="0">
              <a:spAutoFit/>
            </a:bodyPr>
            <a:lstStyle/>
            <a:p>
              <a:r>
                <a:rPr lang="en-US" sz="1500" b="1" dirty="0"/>
                <a:t>Founders</a:t>
              </a:r>
            </a:p>
          </p:txBody>
        </p:sp>
      </p:grpSp>
      <p:grpSp>
        <p:nvGrpSpPr>
          <p:cNvPr id="12" name="Group 11"/>
          <p:cNvGrpSpPr/>
          <p:nvPr/>
        </p:nvGrpSpPr>
        <p:grpSpPr>
          <a:xfrm>
            <a:off x="409842" y="2573718"/>
            <a:ext cx="2489914" cy="4158917"/>
            <a:chOff x="3092310" y="962270"/>
            <a:chExt cx="2549835" cy="3543281"/>
          </a:xfrm>
        </p:grpSpPr>
        <p:sp>
          <p:nvSpPr>
            <p:cNvPr id="16" name="TextBox 15"/>
            <p:cNvSpPr txBox="1"/>
            <p:nvPr/>
          </p:nvSpPr>
          <p:spPr>
            <a:xfrm>
              <a:off x="3267953" y="1070369"/>
              <a:ext cx="1718984" cy="323165"/>
            </a:xfrm>
            <a:prstGeom prst="rect">
              <a:avLst/>
            </a:prstGeom>
            <a:noFill/>
          </p:spPr>
          <p:txBody>
            <a:bodyPr wrap="square" rtlCol="0">
              <a:spAutoFit/>
            </a:bodyPr>
            <a:lstStyle/>
            <a:p>
              <a:r>
                <a:rPr lang="en-US" sz="1500" b="1" dirty="0"/>
                <a:t>Mission</a:t>
              </a:r>
              <a:endParaRPr lang="en-US" sz="1350" b="1" dirty="0"/>
            </a:p>
          </p:txBody>
        </p:sp>
        <p:sp>
          <p:nvSpPr>
            <p:cNvPr id="17" name="TextBox 16"/>
            <p:cNvSpPr txBox="1"/>
            <p:nvPr/>
          </p:nvSpPr>
          <p:spPr>
            <a:xfrm>
              <a:off x="3092310" y="1402124"/>
              <a:ext cx="2549835" cy="3015495"/>
            </a:xfrm>
            <a:prstGeom prst="rect">
              <a:avLst/>
            </a:prstGeom>
            <a:noFill/>
          </p:spPr>
          <p:txBody>
            <a:bodyPr wrap="square" rtlCol="0">
              <a:spAutoFit/>
            </a:bodyPr>
            <a:lstStyle/>
            <a:p>
              <a:pPr marL="257175" indent="-257175">
                <a:buSzPct val="150000"/>
                <a:buBlip>
                  <a:blip r:embed="rId3"/>
                </a:buBlip>
              </a:pPr>
              <a:r>
                <a:rPr lang="en-US" sz="1400" dirty="0">
                  <a:latin typeface="Calibri" panose="020F0502020204030204" pitchFamily="34" charset="0"/>
                  <a:ea typeface="Calibri" panose="020F0502020204030204" pitchFamily="34" charset="0"/>
                  <a:cs typeface="Times New Roman" panose="02020603050405020304" pitchFamily="18" charset="0"/>
                </a:rPr>
                <a:t>Shark Share Global was founded in order to create an international shark and ray tissue database to increase the efficiency of field work and facilitate researcher collaboration by providing a central repository for researchers to list surplus tissue samples that other researchers can use. </a:t>
              </a:r>
              <a:r>
                <a:rPr lang="en-US" sz="1400" dirty="0" smtClean="0">
                  <a:latin typeface="Calibri" panose="020F0502020204030204" pitchFamily="34" charset="0"/>
                  <a:ea typeface="Calibri" panose="020F0502020204030204" pitchFamily="34" charset="0"/>
                  <a:cs typeface="Times New Roman" panose="02020603050405020304" pitchFamily="18" charset="0"/>
                </a:rPr>
                <a:t>The organization has recently gained NGO status during </a:t>
              </a:r>
              <a:r>
                <a:rPr lang="en-US" sz="1400" dirty="0" smtClean="0">
                  <a:latin typeface="Calibri" panose="020F0502020204030204" pitchFamily="34" charset="0"/>
                  <a:ea typeface="Calibri" panose="020F0502020204030204" pitchFamily="34" charset="0"/>
                  <a:cs typeface="Times New Roman" panose="02020603050405020304" pitchFamily="18" charset="0"/>
                </a:rPr>
                <a:t>our </a:t>
              </a:r>
              <a:r>
                <a:rPr lang="en-US" sz="1400" dirty="0" smtClean="0">
                  <a:latin typeface="Calibri" panose="020F0502020204030204" pitchFamily="34" charset="0"/>
                  <a:ea typeface="Calibri" panose="020F0502020204030204" pitchFamily="34" charset="0"/>
                  <a:cs typeface="Times New Roman" panose="02020603050405020304" pitchFamily="18" charset="0"/>
                </a:rPr>
                <a:t>time working with them.</a:t>
              </a:r>
              <a:endParaRPr lang="en-US" sz="1350" dirty="0"/>
            </a:p>
          </p:txBody>
        </p:sp>
        <p:sp>
          <p:nvSpPr>
            <p:cNvPr id="18" name="Rounded Rectangle 17"/>
            <p:cNvSpPr/>
            <p:nvPr/>
          </p:nvSpPr>
          <p:spPr>
            <a:xfrm>
              <a:off x="3117849" y="962270"/>
              <a:ext cx="2467021" cy="3543281"/>
            </a:xfrm>
            <a:prstGeom prst="roundRect">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843" y="3843419"/>
            <a:ext cx="1543207" cy="1543207"/>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671" y="3762478"/>
            <a:ext cx="1624149" cy="1624148"/>
          </a:xfrm>
          <a:prstGeom prst="rect">
            <a:avLst/>
          </a:prstGeom>
        </p:spPr>
      </p:pic>
      <p:sp>
        <p:nvSpPr>
          <p:cNvPr id="23" name="TextBox 22"/>
          <p:cNvSpPr txBox="1"/>
          <p:nvPr/>
        </p:nvSpPr>
        <p:spPr>
          <a:xfrm>
            <a:off x="7582328" y="5263125"/>
            <a:ext cx="1188898" cy="253916"/>
          </a:xfrm>
          <a:prstGeom prst="rect">
            <a:avLst/>
          </a:prstGeom>
          <a:noFill/>
        </p:spPr>
        <p:txBody>
          <a:bodyPr wrap="square" rtlCol="0">
            <a:spAutoFit/>
          </a:bodyPr>
          <a:lstStyle/>
          <a:p>
            <a:pPr algn="r"/>
            <a:r>
              <a:rPr lang="en-US" sz="1050" dirty="0"/>
              <a:t>Lauren Meyer</a:t>
            </a:r>
          </a:p>
        </p:txBody>
      </p:sp>
      <p:sp>
        <p:nvSpPr>
          <p:cNvPr id="24" name="TextBox 23"/>
          <p:cNvSpPr txBox="1"/>
          <p:nvPr/>
        </p:nvSpPr>
        <p:spPr>
          <a:xfrm>
            <a:off x="6319229" y="5277676"/>
            <a:ext cx="1274027" cy="246221"/>
          </a:xfrm>
          <a:prstGeom prst="rect">
            <a:avLst/>
          </a:prstGeom>
          <a:noFill/>
        </p:spPr>
        <p:txBody>
          <a:bodyPr wrap="square" rtlCol="0">
            <a:spAutoFit/>
          </a:bodyPr>
          <a:lstStyle/>
          <a:p>
            <a:r>
              <a:rPr lang="en-US" sz="1000" dirty="0"/>
              <a:t>Madeline Green</a:t>
            </a:r>
          </a:p>
        </p:txBody>
      </p:sp>
      <p:sp>
        <p:nvSpPr>
          <p:cNvPr id="27" name="TextBox 26"/>
          <p:cNvSpPr txBox="1"/>
          <p:nvPr/>
        </p:nvSpPr>
        <p:spPr>
          <a:xfrm>
            <a:off x="6094682" y="5737435"/>
            <a:ext cx="3661793" cy="184666"/>
          </a:xfrm>
          <a:prstGeom prst="rect">
            <a:avLst/>
          </a:prstGeom>
          <a:noFill/>
        </p:spPr>
        <p:txBody>
          <a:bodyPr wrap="square" rtlCol="0">
            <a:spAutoFit/>
          </a:bodyPr>
          <a:lstStyle/>
          <a:p>
            <a:r>
              <a:rPr lang="en-US" sz="600" dirty="0">
                <a:solidFill>
                  <a:schemeClr val="bg2">
                    <a:lumMod val="50000"/>
                  </a:schemeClr>
                </a:solidFill>
              </a:rPr>
              <a:t>Photo credit: Save Our Seas Foundation saveourseas.com/project/shark-share-global/</a:t>
            </a: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1638" y="1213264"/>
            <a:ext cx="2578691" cy="1934018"/>
          </a:xfrm>
          <a:prstGeom prst="rect">
            <a:avLst/>
          </a:prstGeom>
          <a:ln>
            <a:noFill/>
          </a:ln>
          <a:effectLst>
            <a:softEdge rad="112500"/>
          </a:effectLst>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2096" y="3774411"/>
            <a:ext cx="2628233" cy="2186021"/>
          </a:xfrm>
          <a:prstGeom prst="rect">
            <a:avLst/>
          </a:prstGeom>
          <a:ln>
            <a:noFill/>
          </a:ln>
          <a:effectLst>
            <a:softEdge rad="112500"/>
          </a:effectLst>
        </p:spPr>
      </p:pic>
      <p:pic>
        <p:nvPicPr>
          <p:cNvPr id="25" name="Picture 24"/>
          <p:cNvPicPr>
            <a:picLocks noChangeAspect="1"/>
          </p:cNvPicPr>
          <p:nvPr/>
        </p:nvPicPr>
        <p:blipFill>
          <a:blip r:embed="rId8"/>
          <a:stretch>
            <a:fillRect/>
          </a:stretch>
        </p:blipFill>
        <p:spPr>
          <a:xfrm>
            <a:off x="6006026" y="6321140"/>
            <a:ext cx="2518913" cy="537797"/>
          </a:xfrm>
          <a:prstGeom prst="rect">
            <a:avLst/>
          </a:prstGeom>
        </p:spPr>
      </p:pic>
      <p:sp>
        <p:nvSpPr>
          <p:cNvPr id="26" name="Slide Number Placeholder 4"/>
          <p:cNvSpPr>
            <a:spLocks noGrp="1"/>
          </p:cNvSpPr>
          <p:nvPr>
            <p:ph type="sldNum" sz="quarter" idx="12"/>
          </p:nvPr>
        </p:nvSpPr>
        <p:spPr>
          <a:xfrm>
            <a:off x="6707025" y="6453116"/>
            <a:ext cx="2057400" cy="273844"/>
          </a:xfrm>
        </p:spPr>
        <p:txBody>
          <a:bodyPr/>
          <a:lstStyle/>
          <a:p>
            <a:r>
              <a:rPr lang="en-US" dirty="0" smtClean="0"/>
              <a:t>3</a:t>
            </a:r>
            <a:endParaRPr lang="en-US" dirty="0"/>
          </a:p>
        </p:txBody>
      </p:sp>
    </p:spTree>
    <p:extLst>
      <p:ext uri="{BB962C8B-B14F-4D97-AF65-F5344CB8AC3E}">
        <p14:creationId xmlns:p14="http://schemas.microsoft.com/office/powerpoint/2010/main" val="134505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0" y="507372"/>
            <a:ext cx="3430383" cy="71247"/>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extBox 3"/>
          <p:cNvSpPr txBox="1"/>
          <p:nvPr/>
        </p:nvSpPr>
        <p:spPr>
          <a:xfrm>
            <a:off x="259677" y="115242"/>
            <a:ext cx="3354291" cy="415498"/>
          </a:xfrm>
          <a:prstGeom prst="rect">
            <a:avLst/>
          </a:prstGeom>
          <a:noFill/>
        </p:spPr>
        <p:txBody>
          <a:bodyPr wrap="square" rtlCol="0">
            <a:spAutoFit/>
          </a:bodyPr>
          <a:lstStyle/>
          <a:p>
            <a:r>
              <a:rPr lang="en-US" sz="2100" dirty="0">
                <a:solidFill>
                  <a:srgbClr val="0088CE"/>
                </a:solidFill>
              </a:rPr>
              <a:t>Who S</a:t>
            </a:r>
            <a:r>
              <a:rPr lang="en-US" sz="2100" dirty="0" smtClean="0">
                <a:solidFill>
                  <a:srgbClr val="0088CE"/>
                </a:solidFill>
              </a:rPr>
              <a:t>upports </a:t>
            </a:r>
            <a:r>
              <a:rPr lang="en-US" sz="2100" dirty="0">
                <a:solidFill>
                  <a:srgbClr val="0088CE"/>
                </a:solidFill>
              </a:rPr>
              <a:t>Shark Share?</a:t>
            </a:r>
          </a:p>
        </p:txBody>
      </p:sp>
      <p:grpSp>
        <p:nvGrpSpPr>
          <p:cNvPr id="12" name="Group 11"/>
          <p:cNvGrpSpPr/>
          <p:nvPr/>
        </p:nvGrpSpPr>
        <p:grpSpPr>
          <a:xfrm>
            <a:off x="416824" y="4384197"/>
            <a:ext cx="2860888" cy="2358711"/>
            <a:chOff x="3076442" y="962272"/>
            <a:chExt cx="2549835" cy="2009556"/>
          </a:xfrm>
        </p:grpSpPr>
        <p:sp>
          <p:nvSpPr>
            <p:cNvPr id="16" name="TextBox 15"/>
            <p:cNvSpPr txBox="1"/>
            <p:nvPr/>
          </p:nvSpPr>
          <p:spPr>
            <a:xfrm>
              <a:off x="3424061" y="1044532"/>
              <a:ext cx="1935177" cy="275328"/>
            </a:xfrm>
            <a:prstGeom prst="rect">
              <a:avLst/>
            </a:prstGeom>
            <a:noFill/>
          </p:spPr>
          <p:txBody>
            <a:bodyPr wrap="square" rtlCol="0">
              <a:spAutoFit/>
            </a:bodyPr>
            <a:lstStyle/>
            <a:p>
              <a:r>
                <a:rPr lang="en-US" sz="1500" b="1" dirty="0" smtClean="0"/>
                <a:t>Leveraging People</a:t>
              </a:r>
              <a:endParaRPr lang="en-US" sz="1350" b="1" dirty="0"/>
            </a:p>
          </p:txBody>
        </p:sp>
        <p:sp>
          <p:nvSpPr>
            <p:cNvPr id="17" name="TextBox 16"/>
            <p:cNvSpPr txBox="1"/>
            <p:nvPr/>
          </p:nvSpPr>
          <p:spPr>
            <a:xfrm>
              <a:off x="3076442" y="1319861"/>
              <a:ext cx="2549835" cy="1651967"/>
            </a:xfrm>
            <a:prstGeom prst="rect">
              <a:avLst/>
            </a:prstGeom>
            <a:noFill/>
          </p:spPr>
          <p:txBody>
            <a:bodyPr wrap="square" rtlCol="0">
              <a:spAutoFit/>
            </a:bodyPr>
            <a:lstStyle/>
            <a:p>
              <a:pPr marL="257175" indent="-257175">
                <a:buSzPct val="150000"/>
                <a:buBlip>
                  <a:blip r:embed="rId2"/>
                </a:buBlip>
              </a:pPr>
              <a:r>
                <a:rPr lang="en-US" sz="1200" dirty="0" smtClean="0"/>
                <a:t>Shark Share Global has already begun to reach out and determine need and desire for the database solution that we have created. They have outside funding in the form of grants, crowdsourced funding, and pledges of support from many different groups from within the research community.</a:t>
              </a:r>
              <a:endParaRPr lang="en-US" sz="1200" dirty="0"/>
            </a:p>
          </p:txBody>
        </p:sp>
        <p:sp>
          <p:nvSpPr>
            <p:cNvPr id="18" name="Rounded Rectangle 17"/>
            <p:cNvSpPr/>
            <p:nvPr/>
          </p:nvSpPr>
          <p:spPr>
            <a:xfrm>
              <a:off x="3117849" y="962272"/>
              <a:ext cx="2467021" cy="1777864"/>
            </a:xfrm>
            <a:prstGeom prst="roundRect">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33" name="Group 32"/>
          <p:cNvGrpSpPr/>
          <p:nvPr/>
        </p:nvGrpSpPr>
        <p:grpSpPr>
          <a:xfrm>
            <a:off x="451328" y="914288"/>
            <a:ext cx="2860888" cy="3114626"/>
            <a:chOff x="4502700" y="3110845"/>
            <a:chExt cx="2744426" cy="8069394"/>
          </a:xfrm>
        </p:grpSpPr>
        <p:sp>
          <p:nvSpPr>
            <p:cNvPr id="29" name="TextBox 28"/>
            <p:cNvSpPr txBox="1"/>
            <p:nvPr/>
          </p:nvSpPr>
          <p:spPr>
            <a:xfrm>
              <a:off x="4598748" y="3413265"/>
              <a:ext cx="2554664" cy="396873"/>
            </a:xfrm>
            <a:prstGeom prst="rect">
              <a:avLst/>
            </a:prstGeom>
            <a:noFill/>
          </p:spPr>
          <p:txBody>
            <a:bodyPr wrap="square" rtlCol="0">
              <a:spAutoFit/>
            </a:bodyPr>
            <a:lstStyle/>
            <a:p>
              <a:r>
                <a:rPr lang="en-US" sz="1500" b="1" dirty="0"/>
                <a:t>Community Support</a:t>
              </a:r>
            </a:p>
          </p:txBody>
        </p:sp>
        <p:sp>
          <p:nvSpPr>
            <p:cNvPr id="30" name="Rectangle 29"/>
            <p:cNvSpPr/>
            <p:nvPr/>
          </p:nvSpPr>
          <p:spPr>
            <a:xfrm>
              <a:off x="4510212" y="4393761"/>
              <a:ext cx="2736914" cy="6458856"/>
            </a:xfrm>
            <a:prstGeom prst="rect">
              <a:avLst/>
            </a:prstGeom>
          </p:spPr>
          <p:txBody>
            <a:bodyPr wrap="square">
              <a:spAutoFit/>
            </a:bodyPr>
            <a:lstStyle/>
            <a:p>
              <a:pPr marL="257175" indent="-257175">
                <a:buSzPct val="150000"/>
                <a:buBlip>
                  <a:blip r:embed="rId2"/>
                </a:buBlip>
              </a:pPr>
              <a:r>
                <a:rPr lang="en-US" sz="1200" dirty="0"/>
                <a:t>The database is surrounded by a healthy </a:t>
              </a:r>
              <a:r>
                <a:rPr lang="en-US" sz="1200" dirty="0" smtClean="0"/>
                <a:t>community, </a:t>
              </a:r>
              <a:r>
                <a:rPr lang="en-US" sz="1200" dirty="0">
                  <a:latin typeface="Calibri" panose="020F0502020204030204" pitchFamily="34" charset="0"/>
                  <a:ea typeface="Calibri" panose="020F0502020204030204" pitchFamily="34" charset="0"/>
                  <a:cs typeface="Times New Roman" panose="02020603050405020304" pitchFamily="18" charset="0"/>
                </a:rPr>
                <a:t>and they hope that their site will be used by Elasmobranch scientists and researchers all over the world. Shark Share Global is a standalone organization, but has many other research allies and supporters associated with it as well, including the Save Our Seas Foundation and Collaborative Research Networks </a:t>
              </a:r>
              <a:r>
                <a:rPr lang="en-US" sz="1200" dirty="0" smtClean="0">
                  <a:latin typeface="Calibri" panose="020F0502020204030204" pitchFamily="34" charset="0"/>
                  <a:ea typeface="Calibri" panose="020F0502020204030204" pitchFamily="34" charset="0"/>
                  <a:cs typeface="Times New Roman" panose="02020603050405020304" pitchFamily="18" charset="0"/>
                </a:rPr>
                <a:t>Ltd, and Shark References, which provided the taxonomy list for the database.</a:t>
              </a:r>
            </a:p>
          </p:txBody>
        </p:sp>
        <p:sp>
          <p:nvSpPr>
            <p:cNvPr id="32" name="Rounded Rectangle 31"/>
            <p:cNvSpPr/>
            <p:nvPr/>
          </p:nvSpPr>
          <p:spPr>
            <a:xfrm>
              <a:off x="4502700" y="3110845"/>
              <a:ext cx="2736914" cy="8069394"/>
            </a:xfrm>
            <a:prstGeom prst="roundRect">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38" name="Group 37"/>
          <p:cNvGrpSpPr/>
          <p:nvPr/>
        </p:nvGrpSpPr>
        <p:grpSpPr>
          <a:xfrm>
            <a:off x="3389050" y="5004285"/>
            <a:ext cx="2719782" cy="1448831"/>
            <a:chOff x="322728" y="4106913"/>
            <a:chExt cx="3316668" cy="1868627"/>
          </a:xfrm>
        </p:grpSpPr>
        <p:sp>
          <p:nvSpPr>
            <p:cNvPr id="34" name="TextBox 33"/>
            <p:cNvSpPr txBox="1"/>
            <p:nvPr/>
          </p:nvSpPr>
          <p:spPr>
            <a:xfrm>
              <a:off x="737080" y="4182303"/>
              <a:ext cx="2530815" cy="430887"/>
            </a:xfrm>
            <a:prstGeom prst="rect">
              <a:avLst/>
            </a:prstGeom>
            <a:noFill/>
          </p:spPr>
          <p:txBody>
            <a:bodyPr wrap="square" rtlCol="0">
              <a:spAutoFit/>
            </a:bodyPr>
            <a:lstStyle/>
            <a:p>
              <a:r>
                <a:rPr lang="en-US" sz="1500" b="1" dirty="0"/>
                <a:t>Financial Sponsorship</a:t>
              </a:r>
            </a:p>
          </p:txBody>
        </p:sp>
        <p:sp>
          <p:nvSpPr>
            <p:cNvPr id="35" name="Rectangle 34"/>
            <p:cNvSpPr/>
            <p:nvPr/>
          </p:nvSpPr>
          <p:spPr>
            <a:xfrm>
              <a:off x="365579" y="4540254"/>
              <a:ext cx="3273817" cy="595432"/>
            </a:xfrm>
            <a:prstGeom prst="rect">
              <a:avLst/>
            </a:prstGeom>
          </p:spPr>
          <p:txBody>
            <a:bodyPr wrap="square">
              <a:spAutoFit/>
            </a:bodyPr>
            <a:lstStyle/>
            <a:p>
              <a:pPr marL="257175" indent="-257175">
                <a:buSzPct val="150000"/>
                <a:buBlip>
                  <a:blip r:embed="rId2"/>
                </a:buBlip>
              </a:pPr>
              <a:r>
                <a:rPr lang="en-US" sz="1200" dirty="0"/>
                <a:t>Funding for Shark Share Global is provided by a generous grant from</a:t>
              </a: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34" y="5135686"/>
              <a:ext cx="2217252" cy="664588"/>
            </a:xfrm>
            <a:prstGeom prst="rect">
              <a:avLst/>
            </a:prstGeom>
          </p:spPr>
        </p:pic>
        <p:sp>
          <p:nvSpPr>
            <p:cNvPr id="37" name="Rounded Rectangle 36"/>
            <p:cNvSpPr/>
            <p:nvPr/>
          </p:nvSpPr>
          <p:spPr>
            <a:xfrm>
              <a:off x="322728" y="4106913"/>
              <a:ext cx="3316666" cy="1868627"/>
            </a:xfrm>
            <a:prstGeom prst="roundRect">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0965" y="879226"/>
            <a:ext cx="2547867" cy="1146540"/>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0383" y="3532438"/>
            <a:ext cx="2546281" cy="1052652"/>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0965" y="2333071"/>
            <a:ext cx="2438978" cy="952725"/>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3248" y="2620687"/>
            <a:ext cx="1175494" cy="1175494"/>
          </a:xfrm>
          <a:prstGeom prst="rect">
            <a:avLst/>
          </a:prstGeom>
        </p:spPr>
      </p:pic>
      <p:pic>
        <p:nvPicPr>
          <p:cNvPr id="1026" name="Picture 2" descr="sharkref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8888" y="879226"/>
            <a:ext cx="1604214" cy="1148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life drawi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38888" y="4389489"/>
            <a:ext cx="1572973" cy="157297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0"/>
          <a:stretch>
            <a:fillRect/>
          </a:stretch>
        </p:blipFill>
        <p:spPr>
          <a:xfrm>
            <a:off x="6108829" y="6317224"/>
            <a:ext cx="2518913" cy="537797"/>
          </a:xfrm>
          <a:prstGeom prst="rect">
            <a:avLst/>
          </a:prstGeom>
        </p:spPr>
      </p:pic>
      <p:sp>
        <p:nvSpPr>
          <p:cNvPr id="49" name="Slide Number Placeholder 4"/>
          <p:cNvSpPr txBox="1">
            <a:spLocks/>
          </p:cNvSpPr>
          <p:nvPr/>
        </p:nvSpPr>
        <p:spPr>
          <a:xfrm>
            <a:off x="6809828" y="6449200"/>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4</a:t>
            </a:r>
            <a:endParaRPr lang="en-US" dirty="0"/>
          </a:p>
        </p:txBody>
      </p:sp>
    </p:spTree>
    <p:extLst>
      <p:ext uri="{BB962C8B-B14F-4D97-AF65-F5344CB8AC3E}">
        <p14:creationId xmlns:p14="http://schemas.microsoft.com/office/powerpoint/2010/main" val="261504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91874"/>
            <a:ext cx="2607333" cy="415498"/>
          </a:xfrm>
          <a:prstGeom prst="rect">
            <a:avLst/>
          </a:prstGeom>
          <a:noFill/>
        </p:spPr>
        <p:txBody>
          <a:bodyPr wrap="square" rtlCol="0">
            <a:spAutoFit/>
          </a:bodyPr>
          <a:lstStyle/>
          <a:p>
            <a:r>
              <a:rPr lang="en-US" sz="2100" dirty="0">
                <a:solidFill>
                  <a:srgbClr val="0088CE"/>
                </a:solidFill>
              </a:rPr>
              <a:t>What is the Problem?</a:t>
            </a:r>
          </a:p>
        </p:txBody>
      </p:sp>
      <p:sp>
        <p:nvSpPr>
          <p:cNvPr id="11" name="TextBox 10"/>
          <p:cNvSpPr txBox="1"/>
          <p:nvPr/>
        </p:nvSpPr>
        <p:spPr>
          <a:xfrm>
            <a:off x="447108" y="675604"/>
            <a:ext cx="2536166" cy="369332"/>
          </a:xfrm>
          <a:prstGeom prst="rect">
            <a:avLst/>
          </a:prstGeom>
          <a:noFill/>
        </p:spPr>
        <p:txBody>
          <a:bodyPr wrap="square" rtlCol="0">
            <a:spAutoFit/>
          </a:bodyPr>
          <a:lstStyle/>
          <a:p>
            <a:pPr marL="214313" indent="-214313">
              <a:buBlip>
                <a:blip r:embed="rId2"/>
              </a:buBlip>
            </a:pPr>
            <a:endParaRPr lang="en-US" dirty="0"/>
          </a:p>
        </p:txBody>
      </p:sp>
      <p:sp>
        <p:nvSpPr>
          <p:cNvPr id="5" name="TextBox 4"/>
          <p:cNvSpPr txBox="1"/>
          <p:nvPr/>
        </p:nvSpPr>
        <p:spPr>
          <a:xfrm>
            <a:off x="3443980" y="860270"/>
            <a:ext cx="5124091" cy="4455066"/>
          </a:xfrm>
          <a:prstGeom prst="rect">
            <a:avLst/>
          </a:prstGeom>
          <a:noFill/>
        </p:spPr>
        <p:txBody>
          <a:bodyPr wrap="square" rtlCol="0">
            <a:spAutoFit/>
          </a:bodyPr>
          <a:lstStyle/>
          <a:p>
            <a:pPr marL="257175" indent="-257175">
              <a:buSzPct val="150000"/>
              <a:buBlip>
                <a:blip r:embed="rId3"/>
              </a:buBlip>
            </a:pPr>
            <a:r>
              <a:rPr lang="en-US" sz="1350" dirty="0"/>
              <a:t>Shark researchers have an esoteric, inefficient method for collaborating on projects and sharing samples to prevent them from going to waste.</a:t>
            </a:r>
          </a:p>
          <a:p>
            <a:pPr marL="257175" indent="-257175">
              <a:buSzPct val="150000"/>
              <a:buBlip>
                <a:blip r:embed="rId3"/>
              </a:buBlip>
            </a:pPr>
            <a:r>
              <a:rPr lang="en-US" sz="1350" dirty="0"/>
              <a:t>R</a:t>
            </a:r>
            <a:r>
              <a:rPr lang="en-US" sz="1350" dirty="0" smtClean="0"/>
              <a:t>esearchers rely solely on </a:t>
            </a:r>
            <a:r>
              <a:rPr lang="en-US" sz="1350" dirty="0"/>
              <a:t>spreadsheets, emails, and cold-calling in order to get samples and support for projects outside the purview of their own university or lab community.</a:t>
            </a:r>
          </a:p>
          <a:p>
            <a:pPr marL="257175" indent="-257175">
              <a:buSzPct val="150000"/>
              <a:buBlip>
                <a:blip r:embed="rId3"/>
              </a:buBlip>
            </a:pPr>
            <a:r>
              <a:rPr lang="en-US" sz="1350" dirty="0"/>
              <a:t>47% of shark species are data deficient, of the ones we know about, a third of those are threatened by human activity</a:t>
            </a:r>
            <a:r>
              <a:rPr lang="en-US" sz="1350" dirty="0" smtClean="0"/>
              <a:t>.</a:t>
            </a:r>
          </a:p>
          <a:p>
            <a:pPr marL="257175" indent="-257175">
              <a:buSzPct val="150000"/>
              <a:buBlip>
                <a:blip r:embed="rId3"/>
              </a:buBlip>
            </a:pPr>
            <a:r>
              <a:rPr lang="en-US" sz="1350" dirty="0" smtClean="0"/>
              <a:t>Poorly understood aquatic ecosystems lead to devastating effects on seafood and sea product industries. As apex predators, sharks are great regulators of environments.</a:t>
            </a:r>
            <a:endParaRPr lang="en-US" sz="1350" dirty="0"/>
          </a:p>
          <a:p>
            <a:pPr marL="257175" indent="-257175">
              <a:buSzPct val="150000"/>
              <a:buBlip>
                <a:blip r:embed="rId3"/>
              </a:buBlip>
            </a:pPr>
            <a:r>
              <a:rPr lang="en-US" sz="1350" dirty="0"/>
              <a:t>The ocean is the last ‘great frontier’ on the Earth, which means that research is vital to understanding our planet, but also difficult to come by.</a:t>
            </a:r>
          </a:p>
          <a:p>
            <a:pPr marL="257175" indent="-257175">
              <a:buSzPct val="150000"/>
              <a:buBlip>
                <a:blip r:embed="rId3"/>
              </a:buBlip>
            </a:pPr>
            <a:r>
              <a:rPr lang="en-US" sz="1350" dirty="0"/>
              <a:t>New researchers, especially PhD students, have no network outside of their research institution by which to leverage samples and help with research. This leaves them with only emailing and cold-calling other experts in their subdomain around the world- an awkward approach often prone to failure.</a:t>
            </a:r>
          </a:p>
          <a:p>
            <a:pPr marL="257175" indent="-257175">
              <a:buSzPct val="150000"/>
              <a:buBlip>
                <a:blip r:embed="rId3"/>
              </a:buBlip>
            </a:pPr>
            <a:r>
              <a:rPr lang="en-US" sz="1350" dirty="0"/>
              <a:t>Sample data are stored in isolated spreadsheets, and labs are often </a:t>
            </a:r>
            <a:r>
              <a:rPr lang="en-US" sz="1350" dirty="0" smtClean="0"/>
              <a:t>unequipped</a:t>
            </a:r>
            <a:r>
              <a:rPr lang="en-US" sz="1350" dirty="0" smtClean="0"/>
              <a:t> </a:t>
            </a:r>
            <a:r>
              <a:rPr lang="en-US" sz="1350" dirty="0"/>
              <a:t>for the open sharing of data</a:t>
            </a:r>
            <a:r>
              <a:rPr lang="en-US" sz="1350" dirty="0" smtClean="0"/>
              <a:t>.</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009" y="860270"/>
            <a:ext cx="2578691" cy="1709647"/>
          </a:xfrm>
          <a:prstGeom prst="rect">
            <a:avLst/>
          </a:prstGeom>
          <a:ln>
            <a:noFill/>
          </a:ln>
          <a:effectLst>
            <a:softEdge rad="112500"/>
          </a:effectLst>
        </p:spPr>
      </p:pic>
      <p:sp>
        <p:nvSpPr>
          <p:cNvPr id="13" name="Rectangle 12"/>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p:cNvSpPr/>
          <p:nvPr/>
        </p:nvSpPr>
        <p:spPr>
          <a:xfrm>
            <a:off x="0" y="507372"/>
            <a:ext cx="3430383" cy="71247"/>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icture 16"/>
          <p:cNvPicPr>
            <a:picLocks noChangeAspect="1"/>
          </p:cNvPicPr>
          <p:nvPr/>
        </p:nvPicPr>
        <p:blipFill>
          <a:blip r:embed="rId5"/>
          <a:stretch>
            <a:fillRect/>
          </a:stretch>
        </p:blipFill>
        <p:spPr>
          <a:xfrm>
            <a:off x="6006026" y="6321140"/>
            <a:ext cx="2518913" cy="537797"/>
          </a:xfrm>
          <a:prstGeom prst="rect">
            <a:avLst/>
          </a:prstGeom>
        </p:spPr>
      </p:pic>
      <p:sp>
        <p:nvSpPr>
          <p:cNvPr id="18" name="Slide Number Placeholder 4"/>
          <p:cNvSpPr>
            <a:spLocks noGrp="1"/>
          </p:cNvSpPr>
          <p:nvPr>
            <p:ph type="sldNum" sz="quarter" idx="12"/>
          </p:nvPr>
        </p:nvSpPr>
        <p:spPr>
          <a:xfrm>
            <a:off x="6707025" y="6453116"/>
            <a:ext cx="2057400" cy="273844"/>
          </a:xfrm>
        </p:spPr>
        <p:txBody>
          <a:bodyPr/>
          <a:lstStyle/>
          <a:p>
            <a:r>
              <a:rPr lang="en-US" dirty="0"/>
              <a:t>5</a:t>
            </a:r>
            <a:endParaRPr lang="en-US" dirty="0"/>
          </a:p>
        </p:txBody>
      </p:sp>
    </p:spTree>
    <p:extLst>
      <p:ext uri="{BB962C8B-B14F-4D97-AF65-F5344CB8AC3E}">
        <p14:creationId xmlns:p14="http://schemas.microsoft.com/office/powerpoint/2010/main" val="334207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91874"/>
            <a:ext cx="4110487" cy="415498"/>
          </a:xfrm>
          <a:prstGeom prst="rect">
            <a:avLst/>
          </a:prstGeom>
          <a:noFill/>
        </p:spPr>
        <p:txBody>
          <a:bodyPr wrap="square" rtlCol="0">
            <a:spAutoFit/>
          </a:bodyPr>
          <a:lstStyle/>
          <a:p>
            <a:r>
              <a:rPr lang="en-US" sz="2100" dirty="0">
                <a:solidFill>
                  <a:srgbClr val="0088CE"/>
                </a:solidFill>
              </a:rPr>
              <a:t>Requirements </a:t>
            </a:r>
            <a:r>
              <a:rPr lang="en-US" sz="2100" dirty="0" smtClean="0">
                <a:solidFill>
                  <a:srgbClr val="0088CE"/>
                </a:solidFill>
              </a:rPr>
              <a:t>Analysis- Functional</a:t>
            </a:r>
            <a:endParaRPr lang="en-US" sz="2100" dirty="0">
              <a:solidFill>
                <a:srgbClr val="0088CE"/>
              </a:solidFill>
            </a:endParaRP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2"/>
              </a:buBlip>
            </a:pPr>
            <a:endParaRPr lang="en-US" dirty="0"/>
          </a:p>
        </p:txBody>
      </p:sp>
      <p:sp>
        <p:nvSpPr>
          <p:cNvPr id="5" name="TextBox 4"/>
          <p:cNvSpPr txBox="1"/>
          <p:nvPr/>
        </p:nvSpPr>
        <p:spPr>
          <a:xfrm>
            <a:off x="405657" y="983252"/>
            <a:ext cx="3227074" cy="5078313"/>
          </a:xfrm>
          <a:prstGeom prst="rect">
            <a:avLst/>
          </a:prstGeom>
          <a:noFill/>
        </p:spPr>
        <p:txBody>
          <a:bodyPr wrap="square" rtlCol="0">
            <a:spAutoFit/>
          </a:bodyPr>
          <a:lstStyle/>
          <a:p>
            <a:r>
              <a:rPr lang="en-US" sz="1200" b="1" dirty="0"/>
              <a:t>Website</a:t>
            </a:r>
          </a:p>
          <a:p>
            <a:r>
              <a:rPr lang="en-US" sz="1200" b="1" dirty="0" smtClean="0"/>
              <a:t>Functional Requirements</a:t>
            </a:r>
            <a:endParaRPr lang="en-US" sz="1200" b="1" dirty="0"/>
          </a:p>
          <a:p>
            <a:endParaRPr lang="en-US" sz="1200" dirty="0" smtClean="0"/>
          </a:p>
          <a:p>
            <a:pPr lvl="0"/>
            <a:r>
              <a:rPr lang="en-US" sz="1200" dirty="0" smtClean="0"/>
              <a:t>Search </a:t>
            </a:r>
            <a:r>
              <a:rPr lang="en-US" sz="1200" dirty="0"/>
              <a:t>by species, and by part</a:t>
            </a:r>
          </a:p>
          <a:p>
            <a:pPr lvl="1"/>
            <a:r>
              <a:rPr lang="en-US" sz="1200" i="1" dirty="0"/>
              <a:t>Search by keyword</a:t>
            </a:r>
            <a:endParaRPr lang="en-US" sz="1200" dirty="0"/>
          </a:p>
          <a:p>
            <a:pPr lvl="1"/>
            <a:r>
              <a:rPr lang="en-US" sz="1200" i="1" dirty="0"/>
              <a:t>Nomenclature should be by scientific name </a:t>
            </a:r>
            <a:r>
              <a:rPr lang="en-US" sz="1200" i="1" dirty="0" smtClean="0"/>
              <a:t>only</a:t>
            </a:r>
          </a:p>
          <a:p>
            <a:pPr lvl="1"/>
            <a:r>
              <a:rPr lang="en-US" sz="1200" i="1" dirty="0" smtClean="0"/>
              <a:t>Searches </a:t>
            </a:r>
            <a:r>
              <a:rPr lang="en-US" sz="1200" i="1" dirty="0"/>
              <a:t>focused around species &gt; sample type &gt; location hierarchy of need</a:t>
            </a:r>
            <a:endParaRPr lang="en-US" sz="1200" dirty="0"/>
          </a:p>
          <a:p>
            <a:pPr lvl="0"/>
            <a:r>
              <a:rPr lang="en-US" sz="1200" dirty="0"/>
              <a:t>Submit available samples into database</a:t>
            </a:r>
          </a:p>
          <a:p>
            <a:pPr lvl="1"/>
            <a:r>
              <a:rPr lang="en-US" sz="1200" i="1" dirty="0"/>
              <a:t>Batches/sample sets can be uploaded at once, not line-by-line</a:t>
            </a:r>
            <a:endParaRPr lang="en-US" sz="1200" dirty="0"/>
          </a:p>
          <a:p>
            <a:pPr lvl="0"/>
            <a:r>
              <a:rPr lang="en-US" sz="1200" dirty="0"/>
              <a:t>Submit request for available tissue</a:t>
            </a:r>
          </a:p>
          <a:p>
            <a:pPr lvl="1"/>
            <a:r>
              <a:rPr lang="en-US" sz="1200" i="1" dirty="0"/>
              <a:t>Button next to available sample batches</a:t>
            </a:r>
            <a:endParaRPr lang="en-US" sz="1200" dirty="0"/>
          </a:p>
          <a:p>
            <a:pPr lvl="1"/>
            <a:r>
              <a:rPr lang="en-US" sz="1200" i="1" dirty="0"/>
              <a:t>‘I’m looking for’ feature in profile/landing page</a:t>
            </a:r>
            <a:endParaRPr lang="en-US" sz="1200" dirty="0"/>
          </a:p>
          <a:p>
            <a:pPr lvl="0"/>
            <a:r>
              <a:rPr lang="en-US" sz="1200" dirty="0"/>
              <a:t>Accessible from multiple places around the world</a:t>
            </a:r>
          </a:p>
          <a:p>
            <a:pPr lvl="0"/>
            <a:r>
              <a:rPr lang="en-US" sz="1200" dirty="0"/>
              <a:t>Support further interactions by researchers via email</a:t>
            </a:r>
          </a:p>
          <a:p>
            <a:pPr lvl="0"/>
            <a:r>
              <a:rPr lang="en-US" sz="1200" dirty="0"/>
              <a:t>Must remove (or provide process for removal) of claimed or expired sample</a:t>
            </a:r>
          </a:p>
          <a:p>
            <a:pPr lvl="0"/>
            <a:r>
              <a:rPr lang="en-US" sz="1200" dirty="0" smtClean="0"/>
              <a:t>Will </a:t>
            </a:r>
            <a:r>
              <a:rPr lang="en-US" sz="1200" dirty="0"/>
              <a:t>utilize SQL queries to execute retrieval</a:t>
            </a:r>
          </a:p>
          <a:p>
            <a:pPr lvl="0"/>
            <a:r>
              <a:rPr lang="en-US" sz="1200" dirty="0"/>
              <a:t>Will work in the relational database format</a:t>
            </a:r>
          </a:p>
          <a:p>
            <a:pPr lvl="0"/>
            <a:r>
              <a:rPr lang="en-US" sz="1200" dirty="0"/>
              <a:t>Will be built in html/css/js/d3js for front-end design</a:t>
            </a:r>
          </a:p>
          <a:p>
            <a:pPr marL="257175" indent="-257175">
              <a:buSzPct val="150000"/>
              <a:buBlip>
                <a:blip r:embed="rId3"/>
              </a:buBlip>
            </a:pPr>
            <a:endParaRPr lang="en-US" sz="1200" dirty="0"/>
          </a:p>
        </p:txBody>
      </p:sp>
      <p:sp>
        <p:nvSpPr>
          <p:cNvPr id="10" name="TextBox 9"/>
          <p:cNvSpPr txBox="1"/>
          <p:nvPr/>
        </p:nvSpPr>
        <p:spPr>
          <a:xfrm>
            <a:off x="1552755" y="6571435"/>
            <a:ext cx="1740379" cy="300082"/>
          </a:xfrm>
          <a:prstGeom prst="rect">
            <a:avLst/>
          </a:prstGeom>
          <a:noFill/>
        </p:spPr>
        <p:txBody>
          <a:bodyPr wrap="square" rtlCol="0">
            <a:spAutoFit/>
          </a:bodyPr>
          <a:lstStyle/>
          <a:p>
            <a:r>
              <a:rPr lang="en-US" sz="1350" dirty="0"/>
              <a:t>Heather</a:t>
            </a:r>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0" y="507372"/>
            <a:ext cx="4270075" cy="79224"/>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4" name="Picture 13"/>
          <p:cNvPicPr>
            <a:picLocks noChangeAspect="1"/>
          </p:cNvPicPr>
          <p:nvPr/>
        </p:nvPicPr>
        <p:blipFill>
          <a:blip r:embed="rId4"/>
          <a:stretch>
            <a:fillRect/>
          </a:stretch>
        </p:blipFill>
        <p:spPr>
          <a:xfrm>
            <a:off x="6006026" y="6321140"/>
            <a:ext cx="2518913" cy="537797"/>
          </a:xfrm>
          <a:prstGeom prst="rect">
            <a:avLst/>
          </a:prstGeom>
        </p:spPr>
      </p:pic>
      <p:sp>
        <p:nvSpPr>
          <p:cNvPr id="15" name="Slide Number Placeholder 4"/>
          <p:cNvSpPr>
            <a:spLocks noGrp="1"/>
          </p:cNvSpPr>
          <p:nvPr>
            <p:ph type="sldNum" sz="quarter" idx="12"/>
          </p:nvPr>
        </p:nvSpPr>
        <p:spPr>
          <a:xfrm>
            <a:off x="6707025" y="6453116"/>
            <a:ext cx="2057400" cy="273844"/>
          </a:xfrm>
        </p:spPr>
        <p:txBody>
          <a:bodyPr/>
          <a:lstStyle/>
          <a:p>
            <a:r>
              <a:rPr lang="en-US" dirty="0" smtClean="0"/>
              <a:t>6</a:t>
            </a:r>
            <a:endParaRPr lang="en-US" dirty="0"/>
          </a:p>
        </p:txBody>
      </p:sp>
      <p:pic>
        <p:nvPicPr>
          <p:cNvPr id="6" name="Picture 5"/>
          <p:cNvPicPr>
            <a:picLocks noChangeAspect="1"/>
          </p:cNvPicPr>
          <p:nvPr/>
        </p:nvPicPr>
        <p:blipFill>
          <a:blip r:embed="rId5"/>
          <a:stretch>
            <a:fillRect/>
          </a:stretch>
        </p:blipFill>
        <p:spPr>
          <a:xfrm>
            <a:off x="3755658" y="983252"/>
            <a:ext cx="5183167" cy="2392021"/>
          </a:xfrm>
          <a:prstGeom prst="rect">
            <a:avLst/>
          </a:prstGeom>
        </p:spPr>
      </p:pic>
      <p:pic>
        <p:nvPicPr>
          <p:cNvPr id="17" name="Picture 16"/>
          <p:cNvPicPr>
            <a:picLocks noChangeAspect="1"/>
          </p:cNvPicPr>
          <p:nvPr/>
        </p:nvPicPr>
        <p:blipFill>
          <a:blip r:embed="rId6"/>
          <a:stretch>
            <a:fillRect/>
          </a:stretch>
        </p:blipFill>
        <p:spPr>
          <a:xfrm>
            <a:off x="3755658" y="3585215"/>
            <a:ext cx="5183167" cy="2393701"/>
          </a:xfrm>
          <a:prstGeom prst="rect">
            <a:avLst/>
          </a:prstGeom>
        </p:spPr>
      </p:pic>
    </p:spTree>
    <p:extLst>
      <p:ext uri="{BB962C8B-B14F-4D97-AF65-F5344CB8AC3E}">
        <p14:creationId xmlns:p14="http://schemas.microsoft.com/office/powerpoint/2010/main" val="150228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91874"/>
            <a:ext cx="4634327" cy="415498"/>
          </a:xfrm>
          <a:prstGeom prst="rect">
            <a:avLst/>
          </a:prstGeom>
          <a:noFill/>
        </p:spPr>
        <p:txBody>
          <a:bodyPr wrap="square" rtlCol="0">
            <a:spAutoFit/>
          </a:bodyPr>
          <a:lstStyle/>
          <a:p>
            <a:r>
              <a:rPr lang="en-US" sz="2100" dirty="0">
                <a:solidFill>
                  <a:srgbClr val="0088CE"/>
                </a:solidFill>
              </a:rPr>
              <a:t>Requirements </a:t>
            </a:r>
            <a:r>
              <a:rPr lang="en-US" sz="2100" dirty="0" smtClean="0">
                <a:solidFill>
                  <a:srgbClr val="0088CE"/>
                </a:solidFill>
              </a:rPr>
              <a:t>Analysis- Non-Functional</a:t>
            </a:r>
            <a:endParaRPr lang="en-US" sz="2100" dirty="0">
              <a:solidFill>
                <a:srgbClr val="0088CE"/>
              </a:solidFill>
            </a:endParaRPr>
          </a:p>
        </p:txBody>
      </p:sp>
      <p:sp>
        <p:nvSpPr>
          <p:cNvPr id="11" name="TextBox 10"/>
          <p:cNvSpPr txBox="1"/>
          <p:nvPr/>
        </p:nvSpPr>
        <p:spPr>
          <a:xfrm>
            <a:off x="375249" y="1418921"/>
            <a:ext cx="2536166" cy="369332"/>
          </a:xfrm>
          <a:prstGeom prst="rect">
            <a:avLst/>
          </a:prstGeom>
          <a:noFill/>
        </p:spPr>
        <p:txBody>
          <a:bodyPr wrap="square" rtlCol="0">
            <a:spAutoFit/>
          </a:bodyPr>
          <a:lstStyle/>
          <a:p>
            <a:pPr marL="214313" indent="-214313">
              <a:buBlip>
                <a:blip r:embed="rId2"/>
              </a:buBlip>
            </a:pPr>
            <a:endParaRPr lang="en-US" dirty="0"/>
          </a:p>
        </p:txBody>
      </p:sp>
      <p:sp>
        <p:nvSpPr>
          <p:cNvPr id="12" name="Rectangle 11"/>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Rectangle 12"/>
          <p:cNvSpPr/>
          <p:nvPr/>
        </p:nvSpPr>
        <p:spPr>
          <a:xfrm>
            <a:off x="0" y="507372"/>
            <a:ext cx="4822166" cy="91874"/>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4" name="Picture 13"/>
          <p:cNvPicPr>
            <a:picLocks noChangeAspect="1"/>
          </p:cNvPicPr>
          <p:nvPr/>
        </p:nvPicPr>
        <p:blipFill>
          <a:blip r:embed="rId3"/>
          <a:stretch>
            <a:fillRect/>
          </a:stretch>
        </p:blipFill>
        <p:spPr>
          <a:xfrm>
            <a:off x="6006026" y="6321140"/>
            <a:ext cx="2518913" cy="537797"/>
          </a:xfrm>
          <a:prstGeom prst="rect">
            <a:avLst/>
          </a:prstGeom>
        </p:spPr>
      </p:pic>
      <p:sp>
        <p:nvSpPr>
          <p:cNvPr id="15" name="Slide Number Placeholder 4"/>
          <p:cNvSpPr>
            <a:spLocks noGrp="1"/>
          </p:cNvSpPr>
          <p:nvPr>
            <p:ph type="sldNum" sz="quarter" idx="12"/>
          </p:nvPr>
        </p:nvSpPr>
        <p:spPr>
          <a:xfrm>
            <a:off x="6707025" y="6453116"/>
            <a:ext cx="2057400" cy="273844"/>
          </a:xfrm>
        </p:spPr>
        <p:txBody>
          <a:bodyPr/>
          <a:lstStyle/>
          <a:p>
            <a:r>
              <a:rPr lang="en-US" dirty="0"/>
              <a:t>7</a:t>
            </a:r>
            <a:endParaRPr lang="en-US" dirty="0"/>
          </a:p>
        </p:txBody>
      </p:sp>
      <p:grpSp>
        <p:nvGrpSpPr>
          <p:cNvPr id="3" name="Group 2"/>
          <p:cNvGrpSpPr/>
          <p:nvPr/>
        </p:nvGrpSpPr>
        <p:grpSpPr>
          <a:xfrm>
            <a:off x="534846" y="727403"/>
            <a:ext cx="3459192" cy="5104176"/>
            <a:chOff x="1009292" y="882174"/>
            <a:chExt cx="3459192" cy="5104176"/>
          </a:xfrm>
        </p:grpSpPr>
        <p:sp>
          <p:nvSpPr>
            <p:cNvPr id="5" name="TextBox 4"/>
            <p:cNvSpPr txBox="1"/>
            <p:nvPr/>
          </p:nvSpPr>
          <p:spPr>
            <a:xfrm>
              <a:off x="1146286" y="954203"/>
              <a:ext cx="3243747" cy="5032147"/>
            </a:xfrm>
            <a:prstGeom prst="rect">
              <a:avLst/>
            </a:prstGeom>
            <a:noFill/>
          </p:spPr>
          <p:txBody>
            <a:bodyPr wrap="square" rtlCol="0">
              <a:spAutoFit/>
            </a:bodyPr>
            <a:lstStyle/>
            <a:p>
              <a:r>
                <a:rPr lang="en-US" sz="1200" b="1" dirty="0"/>
                <a:t>Non-functional</a:t>
              </a:r>
            </a:p>
            <a:p>
              <a:r>
                <a:rPr lang="en-US" sz="1200" dirty="0"/>
                <a:t>How it works/How it should behave</a:t>
              </a:r>
            </a:p>
            <a:p>
              <a:pPr lvl="0"/>
              <a:r>
                <a:rPr lang="en-US" sz="1200" dirty="0"/>
                <a:t>Accepts records of samples in batch format</a:t>
              </a:r>
            </a:p>
            <a:p>
              <a:pPr lvl="1"/>
              <a:r>
                <a:rPr lang="en-US" sz="1100" i="1" dirty="0" smtClean="0"/>
                <a:t>Supports </a:t>
              </a:r>
              <a:r>
                <a:rPr lang="en-US" sz="1100" i="1" dirty="0"/>
                <a:t>user copy-pasting from records</a:t>
              </a:r>
              <a:endParaRPr lang="en-US" sz="1100" dirty="0"/>
            </a:p>
            <a:p>
              <a:pPr lvl="1"/>
              <a:r>
                <a:rPr lang="en-US" sz="1100" i="1" dirty="0"/>
                <a:t>Multiple records can be entered this way (see 1b)</a:t>
              </a:r>
              <a:endParaRPr lang="en-US" sz="1100" dirty="0"/>
            </a:p>
            <a:p>
              <a:pPr lvl="0"/>
              <a:r>
                <a:rPr lang="en-US" sz="1200" dirty="0"/>
                <a:t>Have user sign-up that contains:</a:t>
              </a:r>
            </a:p>
            <a:p>
              <a:pPr lvl="1"/>
              <a:r>
                <a:rPr lang="en-US" sz="1100" i="1" dirty="0"/>
                <a:t>Name (</a:t>
              </a:r>
              <a:r>
                <a:rPr lang="en-US" sz="1100" i="1" dirty="0" smtClean="0"/>
                <a:t>req)</a:t>
              </a:r>
              <a:endParaRPr lang="en-US" sz="1100" dirty="0"/>
            </a:p>
            <a:p>
              <a:pPr lvl="1"/>
              <a:r>
                <a:rPr lang="en-US" sz="1100" i="1" dirty="0" smtClean="0"/>
                <a:t>Institute </a:t>
              </a:r>
              <a:r>
                <a:rPr lang="en-US" sz="1100" i="1" dirty="0"/>
                <a:t>affiliation (req)</a:t>
              </a:r>
              <a:endParaRPr lang="en-US" sz="1100" dirty="0"/>
            </a:p>
            <a:p>
              <a:pPr lvl="1"/>
              <a:r>
                <a:rPr lang="en-US" sz="1100" i="1" dirty="0"/>
                <a:t>Email address (req)</a:t>
              </a:r>
              <a:endParaRPr lang="en-US" sz="1100" dirty="0"/>
            </a:p>
            <a:p>
              <a:pPr lvl="1"/>
              <a:r>
                <a:rPr lang="en-US" sz="1100" i="1" dirty="0"/>
                <a:t>Reference contact (req)</a:t>
              </a:r>
              <a:endParaRPr lang="en-US" sz="1100" dirty="0"/>
            </a:p>
            <a:p>
              <a:pPr lvl="1"/>
              <a:r>
                <a:rPr lang="en-US" sz="1100" i="1" dirty="0"/>
                <a:t>Research Statement (req)</a:t>
              </a:r>
              <a:endParaRPr lang="en-US" sz="1100" dirty="0"/>
            </a:p>
            <a:p>
              <a:pPr lvl="1"/>
              <a:r>
                <a:rPr lang="en-US" sz="1100" i="1" dirty="0"/>
                <a:t>Phone number contact (opt)</a:t>
              </a:r>
              <a:endParaRPr lang="en-US" sz="1100" dirty="0"/>
            </a:p>
            <a:p>
              <a:pPr lvl="0"/>
              <a:r>
                <a:rPr lang="en-US" sz="1200" dirty="0"/>
                <a:t>Explains why Shark Share needs registration requirements on sign-up</a:t>
              </a:r>
            </a:p>
            <a:p>
              <a:pPr lvl="0"/>
              <a:r>
                <a:rPr lang="en-US" sz="1200" dirty="0"/>
                <a:t>Contains page of terms and conditions for the website</a:t>
              </a:r>
            </a:p>
            <a:p>
              <a:pPr lvl="1"/>
              <a:r>
                <a:rPr lang="en-US" sz="1100" i="1" dirty="0"/>
                <a:t>New users must accept this during sign-up process</a:t>
              </a:r>
              <a:endParaRPr lang="en-US" sz="1100" dirty="0"/>
            </a:p>
            <a:p>
              <a:pPr lvl="0"/>
              <a:r>
                <a:rPr lang="en-US" sz="1200" dirty="0"/>
                <a:t>System of manual approval by Shark Share administrators</a:t>
              </a:r>
            </a:p>
            <a:p>
              <a:pPr lvl="0"/>
              <a:r>
                <a:rPr lang="en-US" sz="1200" dirty="0"/>
                <a:t>Users cannot browse contents until account has been approved</a:t>
              </a:r>
            </a:p>
            <a:p>
              <a:pPr lvl="0"/>
              <a:r>
                <a:rPr lang="en-US" sz="1200" dirty="0"/>
                <a:t>Contain landing page after successful login</a:t>
              </a:r>
            </a:p>
            <a:p>
              <a:pPr lvl="0"/>
              <a:r>
                <a:rPr lang="en-US" sz="1200" dirty="0" smtClean="0"/>
                <a:t>Have </a:t>
              </a:r>
              <a:r>
                <a:rPr lang="en-US" sz="1200" dirty="0"/>
                <a:t>a focus on identifying the owner of the sample at every step of the process to smooth attribution concerns</a:t>
              </a:r>
            </a:p>
            <a:p>
              <a:endParaRPr lang="en-US" sz="1100" i="1" dirty="0"/>
            </a:p>
          </p:txBody>
        </p:sp>
        <p:sp>
          <p:nvSpPr>
            <p:cNvPr id="16" name="Flowchart: Alternate Process 15"/>
            <p:cNvSpPr/>
            <p:nvPr/>
          </p:nvSpPr>
          <p:spPr>
            <a:xfrm>
              <a:off x="1009292" y="882174"/>
              <a:ext cx="3459192" cy="5018293"/>
            </a:xfrm>
            <a:prstGeom prst="flowChartAlternateProcess">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 name="Group 5"/>
          <p:cNvGrpSpPr/>
          <p:nvPr/>
        </p:nvGrpSpPr>
        <p:grpSpPr>
          <a:xfrm>
            <a:off x="5177891" y="1440775"/>
            <a:ext cx="3761001" cy="4814377"/>
            <a:chOff x="5253589" y="1595887"/>
            <a:chExt cx="3761001" cy="4814377"/>
          </a:xfrm>
        </p:grpSpPr>
        <p:sp>
          <p:nvSpPr>
            <p:cNvPr id="2" name="Rectangle 1"/>
            <p:cNvSpPr/>
            <p:nvPr/>
          </p:nvSpPr>
          <p:spPr>
            <a:xfrm>
              <a:off x="5435358" y="1655116"/>
              <a:ext cx="3397462" cy="4755148"/>
            </a:xfrm>
            <a:prstGeom prst="rect">
              <a:avLst/>
            </a:prstGeom>
          </p:spPr>
          <p:txBody>
            <a:bodyPr wrap="square">
              <a:spAutoFit/>
            </a:bodyPr>
            <a:lstStyle/>
            <a:p>
              <a:pPr lvl="0"/>
              <a:r>
                <a:rPr lang="en-US" sz="1200" dirty="0"/>
                <a:t>Have profile creation </a:t>
              </a:r>
              <a:r>
                <a:rPr lang="en-US" sz="1200" dirty="0" smtClean="0"/>
                <a:t>screen/UN/PW/profile edit options</a:t>
              </a:r>
              <a:endParaRPr lang="en-US" sz="1200" dirty="0"/>
            </a:p>
            <a:p>
              <a:pPr lvl="1"/>
              <a:r>
                <a:rPr lang="en-US" sz="1100" i="1" dirty="0"/>
                <a:t>Must set up profile before sharing or requesting samples.</a:t>
              </a:r>
              <a:endParaRPr lang="en-US" sz="1100" dirty="0"/>
            </a:p>
            <a:p>
              <a:pPr lvl="1"/>
              <a:r>
                <a:rPr lang="en-US" sz="1100" i="1" dirty="0" smtClean="0"/>
                <a:t>Contains</a:t>
              </a:r>
              <a:r>
                <a:rPr lang="en-US" sz="1100" i="1" dirty="0"/>
                <a:t>:</a:t>
              </a:r>
              <a:endParaRPr lang="en-US" sz="1100" dirty="0"/>
            </a:p>
            <a:p>
              <a:pPr lvl="2"/>
              <a:r>
                <a:rPr lang="en-US" sz="1000" i="1" dirty="0"/>
                <a:t>Name (req)</a:t>
              </a:r>
              <a:endParaRPr lang="en-US" sz="1000" dirty="0"/>
            </a:p>
            <a:p>
              <a:pPr lvl="2"/>
              <a:r>
                <a:rPr lang="en-US" sz="1000" i="1" dirty="0"/>
                <a:t>Institution (req)</a:t>
              </a:r>
              <a:endParaRPr lang="en-US" sz="1000" dirty="0"/>
            </a:p>
            <a:p>
              <a:pPr lvl="0"/>
              <a:r>
                <a:rPr lang="en-US" sz="1200" dirty="0" smtClean="0"/>
                <a:t>Request </a:t>
              </a:r>
              <a:r>
                <a:rPr lang="en-US" sz="1200" dirty="0"/>
                <a:t>form for samples that contains:</a:t>
              </a:r>
            </a:p>
            <a:p>
              <a:pPr lvl="1"/>
              <a:r>
                <a:rPr lang="en-US" sz="1100" i="1" dirty="0"/>
                <a:t>Research intent (to avoid overlap)</a:t>
              </a:r>
              <a:endParaRPr lang="en-US" sz="1100" dirty="0"/>
            </a:p>
            <a:p>
              <a:pPr lvl="1"/>
              <a:r>
                <a:rPr lang="en-US" sz="1100" i="1" dirty="0"/>
                <a:t>Use agreement terms</a:t>
              </a:r>
              <a:endParaRPr lang="en-US" sz="1100" dirty="0"/>
            </a:p>
            <a:p>
              <a:pPr lvl="1"/>
              <a:r>
                <a:rPr lang="en-US" sz="1100" i="1" dirty="0" smtClean="0"/>
                <a:t>Who </a:t>
              </a:r>
              <a:r>
                <a:rPr lang="en-US" sz="1100" i="1" dirty="0"/>
                <a:t>bears cost of </a:t>
              </a:r>
              <a:r>
                <a:rPr lang="en-US" sz="1100" i="1" dirty="0" smtClean="0"/>
                <a:t>shipping</a:t>
              </a:r>
              <a:endParaRPr lang="en-US" sz="1000" dirty="0"/>
            </a:p>
            <a:p>
              <a:pPr lvl="1"/>
              <a:r>
                <a:rPr lang="en-US" sz="1100" i="1" dirty="0"/>
                <a:t>Request template comes up in an email popup which facilitates transition to personal email communication.</a:t>
              </a:r>
              <a:endParaRPr lang="en-US" sz="1100" dirty="0"/>
            </a:p>
            <a:p>
              <a:pPr lvl="1"/>
              <a:r>
                <a:rPr lang="en-US" sz="1100" i="1" dirty="0"/>
                <a:t>Requires explanation/walkthrough of process</a:t>
              </a:r>
              <a:endParaRPr lang="en-US" sz="1100" dirty="0"/>
            </a:p>
            <a:p>
              <a:pPr lvl="1"/>
              <a:r>
                <a:rPr lang="en-US" sz="1100" i="1" dirty="0"/>
                <a:t>Location and contact data for sample provider</a:t>
              </a:r>
              <a:endParaRPr lang="en-US" sz="1100" dirty="0"/>
            </a:p>
            <a:p>
              <a:pPr lvl="0"/>
              <a:r>
                <a:rPr lang="en-US" sz="1200" dirty="0"/>
                <a:t>Contains links page</a:t>
              </a:r>
            </a:p>
            <a:p>
              <a:pPr lvl="1"/>
              <a:r>
                <a:rPr lang="en-US" sz="1100" i="1" dirty="0"/>
                <a:t>IUCN assignment page link</a:t>
              </a:r>
              <a:endParaRPr lang="en-US" sz="1100" dirty="0"/>
            </a:p>
            <a:p>
              <a:pPr lvl="1"/>
              <a:r>
                <a:rPr lang="en-US" sz="1100" i="1" dirty="0"/>
                <a:t>Shipping help and information links</a:t>
              </a:r>
              <a:endParaRPr lang="en-US" sz="1100" dirty="0"/>
            </a:p>
            <a:p>
              <a:pPr lvl="1"/>
              <a:r>
                <a:rPr lang="en-US" sz="1100" i="1" dirty="0"/>
                <a:t>Shark references </a:t>
              </a:r>
              <a:r>
                <a:rPr lang="en-US" sz="1100" i="1" dirty="0" smtClean="0"/>
                <a:t>and sponsors links</a:t>
              </a:r>
            </a:p>
            <a:p>
              <a:pPr lvl="1"/>
              <a:r>
                <a:rPr lang="en-US" sz="1100" i="1" dirty="0" smtClean="0"/>
                <a:t>Allows </a:t>
              </a:r>
              <a:r>
                <a:rPr lang="en-US" sz="1100" i="1" dirty="0"/>
                <a:t>for browsing and searching of samples</a:t>
              </a:r>
              <a:endParaRPr lang="en-US" sz="1100" dirty="0"/>
            </a:p>
            <a:p>
              <a:pPr lvl="0"/>
              <a:r>
                <a:rPr lang="en-US" sz="1200" dirty="0" smtClean="0"/>
                <a:t>Will </a:t>
              </a:r>
              <a:r>
                <a:rPr lang="en-US" sz="1200" dirty="0"/>
                <a:t>have </a:t>
              </a:r>
              <a:r>
                <a:rPr lang="en-US" sz="1200" dirty="0" smtClean="0"/>
                <a:t>a controlled </a:t>
              </a:r>
              <a:r>
                <a:rPr lang="en-US" sz="1200" dirty="0"/>
                <a:t>vocabulary for user use</a:t>
              </a:r>
            </a:p>
            <a:p>
              <a:pPr lvl="0"/>
              <a:r>
                <a:rPr lang="en-US" sz="1200" dirty="0" smtClean="0"/>
                <a:t>Must </a:t>
              </a:r>
              <a:r>
                <a:rPr lang="en-US" sz="1200" dirty="0"/>
                <a:t>be easy to use, easily navigable, and user-friendly for people with some computer literacy, but not necessarily advanced users.</a:t>
              </a:r>
            </a:p>
            <a:p>
              <a:pPr lvl="1"/>
              <a:r>
                <a:rPr lang="en-US" sz="1100" i="1" dirty="0"/>
                <a:t>Must follow when possible existing processes for elasmobranch information retrieval and upload</a:t>
              </a:r>
              <a:r>
                <a:rPr lang="en-US" sz="1100" i="1" dirty="0" smtClean="0"/>
                <a:t>.</a:t>
              </a:r>
              <a:endParaRPr lang="en-US" sz="1100" dirty="0"/>
            </a:p>
          </p:txBody>
        </p:sp>
        <p:sp>
          <p:nvSpPr>
            <p:cNvPr id="17" name="Flowchart: Alternate Process 16"/>
            <p:cNvSpPr/>
            <p:nvPr/>
          </p:nvSpPr>
          <p:spPr>
            <a:xfrm>
              <a:off x="5253589" y="1595887"/>
              <a:ext cx="3761001" cy="4791241"/>
            </a:xfrm>
            <a:prstGeom prst="flowChartAlternateProcess">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5139" y="5817725"/>
            <a:ext cx="1998605" cy="907700"/>
          </a:xfrm>
          <a:prstGeom prst="rect">
            <a:avLst/>
          </a:prstGeom>
          <a:ln>
            <a:noFill/>
          </a:ln>
          <a:effectLst>
            <a:softEdge rad="112500"/>
          </a:effectLst>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3605" y="492822"/>
            <a:ext cx="1336908" cy="881965"/>
          </a:xfrm>
          <a:prstGeom prst="rect">
            <a:avLst/>
          </a:prstGeom>
          <a:ln>
            <a:noFill/>
          </a:ln>
          <a:effectLst>
            <a:softEdge rad="112500"/>
          </a:effectLst>
        </p:spPr>
      </p:pic>
    </p:spTree>
    <p:extLst>
      <p:ext uri="{BB962C8B-B14F-4D97-AF65-F5344CB8AC3E}">
        <p14:creationId xmlns:p14="http://schemas.microsoft.com/office/powerpoint/2010/main" val="174448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137102"/>
            <a:ext cx="2607334" cy="415498"/>
          </a:xfrm>
          <a:prstGeom prst="rect">
            <a:avLst/>
          </a:prstGeom>
          <a:noFill/>
        </p:spPr>
        <p:txBody>
          <a:bodyPr wrap="square" rtlCol="0">
            <a:spAutoFit/>
          </a:bodyPr>
          <a:lstStyle/>
          <a:p>
            <a:r>
              <a:rPr lang="en-US" sz="2100" dirty="0">
                <a:solidFill>
                  <a:srgbClr val="0088CE"/>
                </a:solidFill>
              </a:rPr>
              <a:t>Solution - Technical</a:t>
            </a:r>
          </a:p>
        </p:txBody>
      </p:sp>
      <p:sp>
        <p:nvSpPr>
          <p:cNvPr id="11" name="TextBox 10"/>
          <p:cNvSpPr txBox="1"/>
          <p:nvPr/>
        </p:nvSpPr>
        <p:spPr>
          <a:xfrm>
            <a:off x="539151" y="533920"/>
            <a:ext cx="2536166" cy="369332"/>
          </a:xfrm>
          <a:prstGeom prst="rect">
            <a:avLst/>
          </a:prstGeom>
          <a:noFill/>
        </p:spPr>
        <p:txBody>
          <a:bodyPr wrap="square" rtlCol="0">
            <a:spAutoFit/>
          </a:bodyPr>
          <a:lstStyle/>
          <a:p>
            <a:pPr marL="214313" indent="-214313">
              <a:buBlip>
                <a:blip r:embed="rId2"/>
              </a:buBlip>
            </a:pPr>
            <a:endParaRPr lang="en-US" dirty="0"/>
          </a:p>
        </p:txBody>
      </p:sp>
      <p:sp>
        <p:nvSpPr>
          <p:cNvPr id="14" name="Rectangle 13"/>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p:cNvSpPr/>
          <p:nvPr/>
        </p:nvSpPr>
        <p:spPr>
          <a:xfrm>
            <a:off x="-2564" y="513781"/>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p:cNvSpPr/>
          <p:nvPr/>
        </p:nvSpPr>
        <p:spPr>
          <a:xfrm>
            <a:off x="4453217" y="3244334"/>
            <a:ext cx="237566" cy="369332"/>
          </a:xfrm>
          <a:prstGeom prst="rect">
            <a:avLst/>
          </a:prstGeom>
        </p:spPr>
        <p:txBody>
          <a:bodyPr wrap="none">
            <a:spAutoFit/>
          </a:bodyPr>
          <a:lstStyle/>
          <a:p>
            <a:r>
              <a:rPr lang="en-US" dirty="0"/>
              <a:t> </a:t>
            </a:r>
          </a:p>
        </p:txBody>
      </p:sp>
      <p:sp>
        <p:nvSpPr>
          <p:cNvPr id="18" name="Rectangle 17"/>
          <p:cNvSpPr/>
          <p:nvPr/>
        </p:nvSpPr>
        <p:spPr>
          <a:xfrm>
            <a:off x="4453217" y="3244334"/>
            <a:ext cx="237566" cy="369332"/>
          </a:xfrm>
          <a:prstGeom prst="rect">
            <a:avLst/>
          </a:prstGeom>
        </p:spPr>
        <p:txBody>
          <a:bodyPr wrap="none">
            <a:spAutoFit/>
          </a:bodyPr>
          <a:lstStyle/>
          <a:p>
            <a:r>
              <a:rPr lang="en-US" dirty="0"/>
              <a:t> </a:t>
            </a:r>
          </a:p>
        </p:txBody>
      </p:sp>
      <p:pic>
        <p:nvPicPr>
          <p:cNvPr id="27" name="Shape 186"/>
          <p:cNvPicPr preferRelativeResize="0"/>
          <p:nvPr/>
        </p:nvPicPr>
        <p:blipFill>
          <a:blip r:embed="rId3">
            <a:alphaModFix/>
          </a:blip>
          <a:stretch>
            <a:fillRect/>
          </a:stretch>
        </p:blipFill>
        <p:spPr>
          <a:xfrm>
            <a:off x="302118" y="3685786"/>
            <a:ext cx="2923334" cy="1718709"/>
          </a:xfrm>
          <a:prstGeom prst="rect">
            <a:avLst/>
          </a:prstGeom>
          <a:noFill/>
          <a:ln>
            <a:noFill/>
          </a:ln>
        </p:spPr>
      </p:pic>
      <p:pic>
        <p:nvPicPr>
          <p:cNvPr id="28" name="Shape 187"/>
          <p:cNvPicPr preferRelativeResize="0"/>
          <p:nvPr/>
        </p:nvPicPr>
        <p:blipFill>
          <a:blip r:embed="rId4">
            <a:alphaModFix/>
          </a:blip>
          <a:stretch>
            <a:fillRect/>
          </a:stretch>
        </p:blipFill>
        <p:spPr>
          <a:xfrm>
            <a:off x="645051" y="903252"/>
            <a:ext cx="2237469" cy="1469190"/>
          </a:xfrm>
          <a:prstGeom prst="rect">
            <a:avLst/>
          </a:prstGeom>
          <a:noFill/>
          <a:ln>
            <a:noFill/>
          </a:ln>
        </p:spPr>
      </p:pic>
      <p:pic>
        <p:nvPicPr>
          <p:cNvPr id="29" name="Shape 188"/>
          <p:cNvPicPr preferRelativeResize="0"/>
          <p:nvPr/>
        </p:nvPicPr>
        <p:blipFill>
          <a:blip r:embed="rId5">
            <a:alphaModFix/>
          </a:blip>
          <a:stretch>
            <a:fillRect/>
          </a:stretch>
        </p:blipFill>
        <p:spPr>
          <a:xfrm>
            <a:off x="575713" y="2344364"/>
            <a:ext cx="2376144" cy="1799940"/>
          </a:xfrm>
          <a:prstGeom prst="rect">
            <a:avLst/>
          </a:prstGeom>
          <a:noFill/>
          <a:ln>
            <a:noFill/>
          </a:ln>
        </p:spPr>
      </p:pic>
      <p:pic>
        <p:nvPicPr>
          <p:cNvPr id="30" name="Shape 189"/>
          <p:cNvPicPr preferRelativeResize="0"/>
          <p:nvPr/>
        </p:nvPicPr>
        <p:blipFill>
          <a:blip r:embed="rId6">
            <a:alphaModFix/>
          </a:blip>
          <a:stretch>
            <a:fillRect/>
          </a:stretch>
        </p:blipFill>
        <p:spPr>
          <a:xfrm>
            <a:off x="577508" y="5404495"/>
            <a:ext cx="2372555" cy="1241141"/>
          </a:xfrm>
          <a:prstGeom prst="rect">
            <a:avLst/>
          </a:prstGeom>
          <a:noFill/>
          <a:ln>
            <a:noFill/>
          </a:ln>
        </p:spPr>
      </p:pic>
      <p:sp>
        <p:nvSpPr>
          <p:cNvPr id="31" name="TextBox 30"/>
          <p:cNvSpPr txBox="1"/>
          <p:nvPr/>
        </p:nvSpPr>
        <p:spPr>
          <a:xfrm>
            <a:off x="3244840" y="1141573"/>
            <a:ext cx="5394412" cy="5409173"/>
          </a:xfrm>
          <a:prstGeom prst="rect">
            <a:avLst/>
          </a:prstGeom>
          <a:noFill/>
        </p:spPr>
        <p:txBody>
          <a:bodyPr wrap="square" rtlCol="0">
            <a:spAutoFit/>
          </a:bodyPr>
          <a:lstStyle/>
          <a:p>
            <a:pPr marL="257175" indent="-257175">
              <a:spcAft>
                <a:spcPts val="600"/>
              </a:spcAft>
              <a:buSzPct val="150000"/>
              <a:buBlip>
                <a:blip r:embed="rId7"/>
              </a:buBlip>
            </a:pPr>
            <a:r>
              <a:rPr lang="en-US" sz="1200" dirty="0" smtClean="0"/>
              <a:t>The solution is a custom </a:t>
            </a:r>
            <a:r>
              <a:rPr lang="en-US" sz="1200" dirty="0"/>
              <a:t>web app built using the LAMP stack</a:t>
            </a:r>
          </a:p>
          <a:p>
            <a:pPr marL="714375" lvl="1" indent="-257175">
              <a:spcAft>
                <a:spcPts val="600"/>
              </a:spcAft>
              <a:buSzPct val="150000"/>
              <a:buBlip>
                <a:blip r:embed="rId7"/>
              </a:buBlip>
            </a:pPr>
            <a:r>
              <a:rPr lang="en-US" sz="1200" dirty="0" smtClean="0"/>
              <a:t>It is built </a:t>
            </a:r>
            <a:r>
              <a:rPr lang="en-US" sz="1200" dirty="0"/>
              <a:t>using CodeIgniter, a lightweight PHP framework</a:t>
            </a:r>
          </a:p>
          <a:p>
            <a:pPr marL="714375" lvl="1" indent="-257175">
              <a:spcAft>
                <a:spcPts val="600"/>
              </a:spcAft>
              <a:buSzPct val="150000"/>
              <a:buBlip>
                <a:blip r:embed="rId7"/>
              </a:buBlip>
            </a:pPr>
            <a:r>
              <a:rPr lang="en-US" sz="1200" dirty="0" smtClean="0"/>
              <a:t>And leverages </a:t>
            </a:r>
            <a:r>
              <a:rPr lang="en-US" sz="1200" dirty="0"/>
              <a:t>libraries like PHPExcel to extract and transform data</a:t>
            </a:r>
          </a:p>
          <a:p>
            <a:pPr marL="714375" lvl="1" indent="-257175">
              <a:spcAft>
                <a:spcPts val="600"/>
              </a:spcAft>
              <a:buSzPct val="150000"/>
              <a:buBlip>
                <a:blip r:embed="rId7"/>
              </a:buBlip>
            </a:pPr>
            <a:r>
              <a:rPr lang="en-US" sz="1200" dirty="0" smtClean="0"/>
              <a:t>The site is styled </a:t>
            </a:r>
            <a:r>
              <a:rPr lang="en-US" sz="1200" dirty="0"/>
              <a:t>using the Bootstrap </a:t>
            </a:r>
            <a:r>
              <a:rPr lang="en-US" sz="1200" dirty="0" smtClean="0"/>
              <a:t>framework, as well as custom css work</a:t>
            </a:r>
          </a:p>
          <a:p>
            <a:pPr marL="257175" indent="-257175">
              <a:spcAft>
                <a:spcPts val="600"/>
              </a:spcAft>
              <a:buSzPct val="150000"/>
              <a:buBlip>
                <a:blip r:embed="rId7"/>
              </a:buBlip>
            </a:pPr>
            <a:r>
              <a:rPr lang="en-US" sz="1200" dirty="0" smtClean="0"/>
              <a:t>The database is a MySQL </a:t>
            </a:r>
            <a:r>
              <a:rPr lang="en-US" sz="1200" dirty="0"/>
              <a:t>database hosted on AWS RDS</a:t>
            </a:r>
          </a:p>
          <a:p>
            <a:pPr marL="714375" lvl="1" indent="-257175">
              <a:spcAft>
                <a:spcPts val="600"/>
              </a:spcAft>
              <a:buSzPct val="150000"/>
              <a:buBlip>
                <a:blip r:embed="rId7"/>
              </a:buBlip>
            </a:pPr>
            <a:r>
              <a:rPr lang="en-US" sz="1200" dirty="0"/>
              <a:t>Hosting in the cloud improves performance </a:t>
            </a:r>
            <a:r>
              <a:rPr lang="en-US" sz="1200" dirty="0" smtClean="0"/>
              <a:t>worldwide by distributing service, maximizing efficiency for a dispersed, global audience</a:t>
            </a:r>
            <a:endParaRPr lang="en-US" sz="1200" dirty="0"/>
          </a:p>
          <a:p>
            <a:pPr marL="714375" lvl="1" indent="-257175">
              <a:spcAft>
                <a:spcPts val="600"/>
              </a:spcAft>
              <a:buSzPct val="150000"/>
              <a:buBlip>
                <a:blip r:embed="rId7"/>
              </a:buBlip>
            </a:pPr>
            <a:r>
              <a:rPr lang="en-US" sz="1200" dirty="0" smtClean="0"/>
              <a:t>As a result, the site has increased resilience against service loss and greater agility</a:t>
            </a:r>
            <a:endParaRPr lang="en-US" sz="1200" dirty="0"/>
          </a:p>
          <a:p>
            <a:pPr marL="714375" lvl="1" indent="-257175">
              <a:spcAft>
                <a:spcPts val="600"/>
              </a:spcAft>
              <a:buSzPct val="150000"/>
              <a:buBlip>
                <a:blip r:embed="rId7"/>
              </a:buBlip>
            </a:pPr>
            <a:r>
              <a:rPr lang="en-US" sz="1200" dirty="0" smtClean="0"/>
              <a:t>This provides lower </a:t>
            </a:r>
            <a:r>
              <a:rPr lang="en-US" sz="1200" dirty="0"/>
              <a:t>initial </a:t>
            </a:r>
            <a:r>
              <a:rPr lang="en-US" sz="1200" dirty="0" smtClean="0"/>
              <a:t>costs for our sponsor, and </a:t>
            </a:r>
            <a:r>
              <a:rPr lang="en-US" sz="1200" dirty="0"/>
              <a:t>low ongoing </a:t>
            </a:r>
            <a:r>
              <a:rPr lang="en-US" sz="1200" dirty="0" smtClean="0"/>
              <a:t>maintenance, with minimal effort for the two administrators.</a:t>
            </a:r>
          </a:p>
          <a:p>
            <a:pPr marL="714375" lvl="1" indent="-257175">
              <a:spcAft>
                <a:spcPts val="600"/>
              </a:spcAft>
              <a:buSzPct val="150000"/>
              <a:buBlip>
                <a:blip r:embed="rId7"/>
              </a:buBlip>
            </a:pPr>
            <a:r>
              <a:rPr lang="en-US" sz="1200" dirty="0" smtClean="0"/>
              <a:t>Amazon’s Elastic Beanstalk Service also contributes technical help to our sponsor, who do not have deep technical experience, by resolving for them issues of scaling and elasticity automatically while allowing them to maintain a custom database that has the features they need</a:t>
            </a:r>
          </a:p>
          <a:p>
            <a:pPr marL="257175" indent="-257175">
              <a:spcAft>
                <a:spcPts val="600"/>
              </a:spcAft>
              <a:buSzPct val="150000"/>
              <a:buBlip>
                <a:blip r:embed="rId7"/>
              </a:buBlip>
            </a:pPr>
            <a:r>
              <a:rPr lang="en-US" sz="1200" dirty="0"/>
              <a:t>Emphasis on security and usability</a:t>
            </a:r>
          </a:p>
          <a:p>
            <a:pPr marL="714375" lvl="1" indent="-257175">
              <a:spcAft>
                <a:spcPts val="600"/>
              </a:spcAft>
              <a:buSzPct val="150000"/>
              <a:buBlip>
                <a:blip r:embed="rId7"/>
              </a:buBlip>
            </a:pPr>
            <a:r>
              <a:rPr lang="en-US" sz="1200" dirty="0"/>
              <a:t>Search leverages controlled vocabularies to improve precision and recall</a:t>
            </a:r>
          </a:p>
          <a:p>
            <a:pPr marL="714375" lvl="1" indent="-257175">
              <a:spcAft>
                <a:spcPts val="600"/>
              </a:spcAft>
              <a:buSzPct val="150000"/>
              <a:buBlip>
                <a:blip r:embed="rId7"/>
              </a:buBlip>
            </a:pPr>
            <a:r>
              <a:rPr lang="en-US" sz="1200" dirty="0"/>
              <a:t>Valid login credentials necessary to view site</a:t>
            </a:r>
          </a:p>
          <a:p>
            <a:pPr marL="714375" lvl="1" indent="-257175">
              <a:spcAft>
                <a:spcPts val="600"/>
              </a:spcAft>
              <a:buSzPct val="150000"/>
              <a:buBlip>
                <a:blip r:embed="rId7"/>
              </a:buBlip>
            </a:pPr>
            <a:r>
              <a:rPr lang="en-US" sz="1200" dirty="0"/>
              <a:t>Form data are protected from Cross-Site Scripting (XSS) attacks</a:t>
            </a:r>
          </a:p>
          <a:p>
            <a:pPr marL="257175" indent="-257175">
              <a:buSzPct val="150000"/>
              <a:buBlip>
                <a:blip r:embed="rId7"/>
              </a:buBlip>
            </a:pPr>
            <a:endParaRPr lang="en-US" sz="1350" dirty="0" smtClean="0"/>
          </a:p>
          <a:p>
            <a:pPr marL="257175" indent="-257175">
              <a:buSzPct val="150000"/>
              <a:buBlip>
                <a:blip r:embed="rId7"/>
              </a:buBlip>
            </a:pPr>
            <a:endParaRPr lang="en-US" sz="1350" dirty="0" smtClean="0"/>
          </a:p>
          <a:p>
            <a:pPr marL="257175" indent="-257175">
              <a:buSzPct val="150000"/>
              <a:buBlip>
                <a:blip r:embed="rId7"/>
              </a:buBlip>
            </a:pPr>
            <a:endParaRPr lang="en-US" sz="1350" dirty="0"/>
          </a:p>
        </p:txBody>
      </p:sp>
      <p:pic>
        <p:nvPicPr>
          <p:cNvPr id="32" name="Picture 31"/>
          <p:cNvPicPr>
            <a:picLocks noChangeAspect="1"/>
          </p:cNvPicPr>
          <p:nvPr/>
        </p:nvPicPr>
        <p:blipFill>
          <a:blip r:embed="rId8"/>
          <a:stretch>
            <a:fillRect/>
          </a:stretch>
        </p:blipFill>
        <p:spPr>
          <a:xfrm>
            <a:off x="6006026" y="6321140"/>
            <a:ext cx="2518913" cy="537797"/>
          </a:xfrm>
          <a:prstGeom prst="rect">
            <a:avLst/>
          </a:prstGeom>
        </p:spPr>
      </p:pic>
      <p:sp>
        <p:nvSpPr>
          <p:cNvPr id="33"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8</a:t>
            </a:r>
            <a:endParaRPr lang="en-US" dirty="0"/>
          </a:p>
        </p:txBody>
      </p:sp>
    </p:spTree>
    <p:extLst>
      <p:ext uri="{BB962C8B-B14F-4D97-AF65-F5344CB8AC3E}">
        <p14:creationId xmlns:p14="http://schemas.microsoft.com/office/powerpoint/2010/main" val="260352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730" y="137102"/>
            <a:ext cx="2607334" cy="415498"/>
          </a:xfrm>
          <a:prstGeom prst="rect">
            <a:avLst/>
          </a:prstGeom>
          <a:noFill/>
        </p:spPr>
        <p:txBody>
          <a:bodyPr wrap="square" rtlCol="0">
            <a:spAutoFit/>
          </a:bodyPr>
          <a:lstStyle/>
          <a:p>
            <a:r>
              <a:rPr lang="en-US" sz="2100" dirty="0">
                <a:solidFill>
                  <a:srgbClr val="0088CE"/>
                </a:solidFill>
              </a:rPr>
              <a:t>Solution - Design</a:t>
            </a:r>
          </a:p>
        </p:txBody>
      </p:sp>
      <p:sp>
        <p:nvSpPr>
          <p:cNvPr id="3" name="Slide Number Placeholder 2"/>
          <p:cNvSpPr>
            <a:spLocks noGrp="1"/>
          </p:cNvSpPr>
          <p:nvPr>
            <p:ph type="sldNum" sz="quarter" idx="12"/>
          </p:nvPr>
        </p:nvSpPr>
        <p:spPr/>
        <p:txBody>
          <a:bodyPr/>
          <a:lstStyle/>
          <a:p>
            <a:fld id="{44B534F3-EDBB-4952-9E24-9629D31653E6}" type="slidenum">
              <a:rPr lang="en-US" smtClean="0"/>
              <a:t>9</a:t>
            </a:fld>
            <a:endParaRPr lang="en-US" dirty="0"/>
          </a:p>
        </p:txBody>
      </p:sp>
      <p:pic>
        <p:nvPicPr>
          <p:cNvPr id="12" name="Picture 11"/>
          <p:cNvPicPr>
            <a:picLocks noChangeAspect="1"/>
          </p:cNvPicPr>
          <p:nvPr/>
        </p:nvPicPr>
        <p:blipFill>
          <a:blip r:embed="rId2"/>
          <a:stretch>
            <a:fillRect/>
          </a:stretch>
        </p:blipFill>
        <p:spPr>
          <a:xfrm>
            <a:off x="6006026" y="6321140"/>
            <a:ext cx="2518913" cy="537797"/>
          </a:xfrm>
          <a:prstGeom prst="rect">
            <a:avLst/>
          </a:prstGeom>
        </p:spPr>
      </p:pic>
      <p:sp>
        <p:nvSpPr>
          <p:cNvPr id="13" name="Slide Number Placeholder 4"/>
          <p:cNvSpPr txBox="1">
            <a:spLocks/>
          </p:cNvSpPr>
          <p:nvPr/>
        </p:nvSpPr>
        <p:spPr>
          <a:xfrm>
            <a:off x="6707025" y="6453116"/>
            <a:ext cx="20574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
        <p:nvSpPr>
          <p:cNvPr id="15" name="Rectangle 14"/>
          <p:cNvSpPr/>
          <p:nvPr/>
        </p:nvSpPr>
        <p:spPr>
          <a:xfrm>
            <a:off x="122927" y="0"/>
            <a:ext cx="159803" cy="6858000"/>
          </a:xfrm>
          <a:prstGeom prst="rect">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p:cNvSpPr/>
          <p:nvPr/>
        </p:nvSpPr>
        <p:spPr>
          <a:xfrm>
            <a:off x="-2564" y="513781"/>
            <a:ext cx="2911415" cy="77639"/>
          </a:xfrm>
          <a:prstGeom prst="rect">
            <a:avLst/>
          </a:prstGeom>
          <a:solidFill>
            <a:srgbClr val="001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26" name="Group 25"/>
          <p:cNvGrpSpPr/>
          <p:nvPr/>
        </p:nvGrpSpPr>
        <p:grpSpPr>
          <a:xfrm>
            <a:off x="899132" y="723090"/>
            <a:ext cx="3239238" cy="3024654"/>
            <a:chOff x="590931" y="689702"/>
            <a:chExt cx="3239238" cy="3024654"/>
          </a:xfrm>
        </p:grpSpPr>
        <p:sp>
          <p:nvSpPr>
            <p:cNvPr id="18" name="Shape 203"/>
            <p:cNvSpPr txBox="1"/>
            <p:nvPr/>
          </p:nvSpPr>
          <p:spPr>
            <a:xfrm>
              <a:off x="876365" y="689702"/>
              <a:ext cx="2911500" cy="3024654"/>
            </a:xfrm>
            <a:prstGeom prst="rect">
              <a:avLst/>
            </a:prstGeom>
            <a:noFill/>
            <a:ln>
              <a:noFill/>
            </a:ln>
          </p:spPr>
          <p:txBody>
            <a:bodyPr lIns="68569" tIns="68569" rIns="68569" bIns="68569" anchor="t" anchorCtr="0">
              <a:noAutofit/>
            </a:bodyPr>
            <a:lstStyle/>
            <a:p>
              <a:r>
                <a:rPr lang="en-US" sz="1600" b="1" dirty="0" smtClean="0">
                  <a:solidFill>
                    <a:schemeClr val="dk1"/>
                  </a:solidFill>
                </a:rPr>
                <a:t>Database</a:t>
              </a:r>
              <a:endParaRPr lang="en-US" sz="1200" dirty="0">
                <a:solidFill>
                  <a:schemeClr val="dk1"/>
                </a:solidFill>
              </a:endParaRPr>
            </a:p>
            <a:p>
              <a:pPr>
                <a:buClr>
                  <a:schemeClr val="dk1"/>
                </a:buClr>
                <a:buSzPct val="100000"/>
              </a:pPr>
              <a:r>
                <a:rPr lang="en-US" sz="1200" dirty="0">
                  <a:solidFill>
                    <a:schemeClr val="dk1"/>
                  </a:solidFill>
                </a:rPr>
                <a:t>Global accessibility and good speed and performance at that scale were needed to encourage adoption of the database, but the solution also needed to be maintained by just  two scientists with occasional IT assistance. Additionally, it needed to be cost -efficient, as Shark Share is a newly founded NGO. To solve this, an open source solution database solution hosted in the cloud was chosen. This ensured the scalability needs were met, but the only costs would be hosting and occasional maintenance in the future.</a:t>
              </a:r>
            </a:p>
          </p:txBody>
        </p:sp>
        <p:sp>
          <p:nvSpPr>
            <p:cNvPr id="21" name="Flowchart: Alternate Process 20"/>
            <p:cNvSpPr/>
            <p:nvPr/>
          </p:nvSpPr>
          <p:spPr>
            <a:xfrm>
              <a:off x="590931" y="723090"/>
              <a:ext cx="3239238" cy="2705910"/>
            </a:xfrm>
            <a:prstGeom prst="flowChartAlternateProcess">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6" name="Group 5"/>
          <p:cNvGrpSpPr/>
          <p:nvPr/>
        </p:nvGrpSpPr>
        <p:grpSpPr>
          <a:xfrm>
            <a:off x="4235713" y="3560976"/>
            <a:ext cx="3239238" cy="2705910"/>
            <a:chOff x="4338409" y="3517293"/>
            <a:chExt cx="3239238" cy="2705910"/>
          </a:xfrm>
        </p:grpSpPr>
        <p:sp>
          <p:nvSpPr>
            <p:cNvPr id="17" name="Shape 202"/>
            <p:cNvSpPr txBox="1"/>
            <p:nvPr/>
          </p:nvSpPr>
          <p:spPr>
            <a:xfrm>
              <a:off x="4381500" y="3639131"/>
              <a:ext cx="3196147" cy="1489725"/>
            </a:xfrm>
            <a:prstGeom prst="rect">
              <a:avLst/>
            </a:prstGeom>
            <a:noFill/>
            <a:ln>
              <a:noFill/>
            </a:ln>
          </p:spPr>
          <p:txBody>
            <a:bodyPr lIns="68569" tIns="68569" rIns="68569" bIns="68569" anchor="t" anchorCtr="0">
              <a:noAutofit/>
            </a:bodyPr>
            <a:lstStyle/>
            <a:p>
              <a:r>
                <a:rPr lang="en-US" sz="1600" b="1" dirty="0" smtClean="0">
                  <a:solidFill>
                    <a:schemeClr val="dk1"/>
                  </a:solidFill>
                </a:rPr>
                <a:t>Security</a:t>
              </a:r>
              <a:endParaRPr sz="825" dirty="0">
                <a:solidFill>
                  <a:schemeClr val="dk1"/>
                </a:solidFill>
              </a:endParaRPr>
            </a:p>
            <a:p>
              <a:pPr>
                <a:buClr>
                  <a:schemeClr val="dk1"/>
                </a:buClr>
                <a:buSzPct val="100000"/>
              </a:pPr>
              <a:r>
                <a:rPr lang="en-US" sz="1200" dirty="0">
                  <a:solidFill>
                    <a:schemeClr val="dk1"/>
                  </a:solidFill>
                </a:rPr>
                <a:t>Finally, the app also needed sufficient security as its access is restricted to researchers vetted and approved by Shark Share. Each user must provide a personal reference and the institution they are associated with and will be manually approved by Shark Share. We also wanted to protect it from potential deletion other hacking concerns. To do this,  standard security measures such as hashed passwords, filtering user input to prevent SQL injections, and other methods mentioned in the technical solution above were implemented.</a:t>
              </a:r>
            </a:p>
          </p:txBody>
        </p:sp>
        <p:sp>
          <p:nvSpPr>
            <p:cNvPr id="22" name="Flowchart: Alternate Process 21"/>
            <p:cNvSpPr/>
            <p:nvPr/>
          </p:nvSpPr>
          <p:spPr>
            <a:xfrm>
              <a:off x="4338409" y="3517293"/>
              <a:ext cx="3239238" cy="2705910"/>
            </a:xfrm>
            <a:prstGeom prst="flowChartAlternateProcess">
              <a:avLst/>
            </a:prstGeom>
            <a:noFill/>
            <a:ln w="38100">
              <a:solidFill>
                <a:srgbClr val="0088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25" name="Group 24"/>
          <p:cNvGrpSpPr/>
          <p:nvPr/>
        </p:nvGrpSpPr>
        <p:grpSpPr>
          <a:xfrm>
            <a:off x="4235713" y="723090"/>
            <a:ext cx="3249452" cy="2705910"/>
            <a:chOff x="4466998" y="591420"/>
            <a:chExt cx="3249452" cy="2705910"/>
          </a:xfrm>
        </p:grpSpPr>
        <p:sp>
          <p:nvSpPr>
            <p:cNvPr id="20" name="Shape 205"/>
            <p:cNvSpPr txBox="1"/>
            <p:nvPr/>
          </p:nvSpPr>
          <p:spPr>
            <a:xfrm>
              <a:off x="4572300" y="694846"/>
              <a:ext cx="3144150" cy="1489725"/>
            </a:xfrm>
            <a:prstGeom prst="rect">
              <a:avLst/>
            </a:prstGeom>
            <a:noFill/>
            <a:ln>
              <a:noFill/>
            </a:ln>
          </p:spPr>
          <p:txBody>
            <a:bodyPr lIns="68569" tIns="68569" rIns="68569" bIns="68569" anchor="t" anchorCtr="0">
              <a:noAutofit/>
            </a:bodyPr>
            <a:lstStyle/>
            <a:p>
              <a:r>
                <a:rPr lang="en-US" sz="1600" b="1" dirty="0">
                  <a:solidFill>
                    <a:schemeClr val="dk1"/>
                  </a:solidFill>
                </a:rPr>
                <a:t>Web </a:t>
              </a:r>
              <a:r>
                <a:rPr lang="en-US" sz="1600" b="1" dirty="0" smtClean="0">
                  <a:solidFill>
                    <a:schemeClr val="dk1"/>
                  </a:solidFill>
                </a:rPr>
                <a:t>Portal</a:t>
              </a:r>
              <a:endParaRPr sz="1200" b="1" dirty="0">
                <a:solidFill>
                  <a:schemeClr val="dk1"/>
                </a:solidFill>
              </a:endParaRPr>
            </a:p>
            <a:p>
              <a:pPr>
                <a:buClr>
                  <a:schemeClr val="dk1"/>
                </a:buClr>
                <a:buSzPct val="100000"/>
              </a:pPr>
              <a:r>
                <a:rPr lang="en-US" sz="1200" dirty="0">
                  <a:solidFill>
                    <a:schemeClr val="dk1"/>
                  </a:solidFill>
                </a:rPr>
                <a:t>To access the database, a custom web portal was developed for uploading, browsing,  discovering, and deleting samples, as well as making contact with other researchers. To encourage adoption we designed this website in accordance with best-practice UX principles and modeled as many processes for interacting with the website with existing practices used by researchers, These practices reduced the amount of learning new users would need to do to start using the site.</a:t>
              </a:r>
            </a:p>
          </p:txBody>
        </p:sp>
        <p:sp>
          <p:nvSpPr>
            <p:cNvPr id="23" name="Flowchart: Alternate Process 22"/>
            <p:cNvSpPr/>
            <p:nvPr/>
          </p:nvSpPr>
          <p:spPr>
            <a:xfrm>
              <a:off x="4466998" y="591420"/>
              <a:ext cx="3239238" cy="2705910"/>
            </a:xfrm>
            <a:prstGeom prst="flowChartAlternateProcess">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27" name="Group 26"/>
          <p:cNvGrpSpPr/>
          <p:nvPr/>
        </p:nvGrpSpPr>
        <p:grpSpPr>
          <a:xfrm>
            <a:off x="899132" y="3566848"/>
            <a:ext cx="3239238" cy="2705910"/>
            <a:chOff x="590931" y="3588589"/>
            <a:chExt cx="3239238" cy="2705910"/>
          </a:xfrm>
        </p:grpSpPr>
        <p:sp>
          <p:nvSpPr>
            <p:cNvPr id="19" name="Shape 204"/>
            <p:cNvSpPr txBox="1"/>
            <p:nvPr/>
          </p:nvSpPr>
          <p:spPr>
            <a:xfrm>
              <a:off x="754800" y="3812638"/>
              <a:ext cx="2911500" cy="1363275"/>
            </a:xfrm>
            <a:prstGeom prst="rect">
              <a:avLst/>
            </a:prstGeom>
            <a:noFill/>
            <a:ln>
              <a:noFill/>
            </a:ln>
          </p:spPr>
          <p:txBody>
            <a:bodyPr lIns="68569" tIns="68569" rIns="68569" bIns="68569" anchor="t" anchorCtr="0">
              <a:noAutofit/>
            </a:bodyPr>
            <a:lstStyle/>
            <a:p>
              <a:r>
                <a:rPr lang="en-US" sz="1600" b="1" dirty="0" smtClean="0">
                  <a:solidFill>
                    <a:schemeClr val="dk1"/>
                  </a:solidFill>
                </a:rPr>
                <a:t>Metadata</a:t>
              </a:r>
              <a:endParaRPr sz="1200" dirty="0">
                <a:solidFill>
                  <a:schemeClr val="dk1"/>
                </a:solidFill>
              </a:endParaRPr>
            </a:p>
            <a:p>
              <a:pPr>
                <a:buClr>
                  <a:schemeClr val="dk1"/>
                </a:buClr>
                <a:buSzPct val="100000"/>
              </a:pPr>
              <a:r>
                <a:rPr lang="en-US" sz="1200" dirty="0">
                  <a:solidFill>
                    <a:schemeClr val="dk1"/>
                  </a:solidFill>
                </a:rPr>
                <a:t>The site </a:t>
              </a:r>
              <a:r>
                <a:rPr lang="en-US" sz="1200" dirty="0" smtClean="0">
                  <a:solidFill>
                    <a:schemeClr val="dk1"/>
                  </a:solidFill>
                </a:rPr>
                <a:t>metadata </a:t>
              </a:r>
              <a:r>
                <a:rPr lang="en-US" sz="1200" dirty="0">
                  <a:solidFill>
                    <a:schemeClr val="dk1"/>
                  </a:solidFill>
                </a:rPr>
                <a:t>needed to be versatile,  well-defined and usable. We worked with Shark Share to determine what metadata should be included as attributes in the database, as well how users would likely use it for search functions. From there we developed the search fields as well as controlled vocabulary lists for fields like locations. measurements, and the </a:t>
              </a:r>
              <a:r>
                <a:rPr lang="en-US" sz="1200" dirty="0" smtClean="0">
                  <a:solidFill>
                    <a:schemeClr val="dk1"/>
                  </a:solidFill>
                </a:rPr>
                <a:t>Linnaean </a:t>
              </a:r>
              <a:r>
                <a:rPr lang="en-US" sz="1200" dirty="0">
                  <a:solidFill>
                    <a:schemeClr val="dk1"/>
                  </a:solidFill>
                </a:rPr>
                <a:t>shark taxonomy.</a:t>
              </a:r>
            </a:p>
          </p:txBody>
        </p:sp>
        <p:sp>
          <p:nvSpPr>
            <p:cNvPr id="24" name="Flowchart: Alternate Process 23"/>
            <p:cNvSpPr/>
            <p:nvPr/>
          </p:nvSpPr>
          <p:spPr>
            <a:xfrm>
              <a:off x="590931" y="3588589"/>
              <a:ext cx="3239238" cy="2705910"/>
            </a:xfrm>
            <a:prstGeom prst="flowChartAlternateProcess">
              <a:avLst/>
            </a:prstGeom>
            <a:noFill/>
            <a:ln w="38100">
              <a:solidFill>
                <a:srgbClr val="0016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937128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2860</TotalTime>
  <Words>2590</Words>
  <Application>Microsoft Office PowerPoint</Application>
  <PresentationFormat>On-screen Show (4:3)</PresentationFormat>
  <Paragraphs>187</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Moore</dc:creator>
  <cp:lastModifiedBy>Heather Moore</cp:lastModifiedBy>
  <cp:revision>65</cp:revision>
  <dcterms:created xsi:type="dcterms:W3CDTF">2016-05-08T19:24:44Z</dcterms:created>
  <dcterms:modified xsi:type="dcterms:W3CDTF">2016-05-27T23:54:11Z</dcterms:modified>
</cp:coreProperties>
</file>